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1"/>
  </p:sldMasterIdLst>
  <p:notesMasterIdLst>
    <p:notesMasterId r:id="rId26"/>
  </p:notesMasterIdLst>
  <p:handoutMasterIdLst>
    <p:handoutMasterId r:id="rId27"/>
  </p:handoutMasterIdLst>
  <p:sldIdLst>
    <p:sldId id="371" r:id="rId2"/>
    <p:sldId id="374" r:id="rId3"/>
    <p:sldId id="385" r:id="rId4"/>
    <p:sldId id="384" r:id="rId5"/>
    <p:sldId id="386" r:id="rId6"/>
    <p:sldId id="387" r:id="rId7"/>
    <p:sldId id="388" r:id="rId8"/>
    <p:sldId id="389" r:id="rId9"/>
    <p:sldId id="390" r:id="rId10"/>
    <p:sldId id="391" r:id="rId11"/>
    <p:sldId id="392" r:id="rId12"/>
    <p:sldId id="393" r:id="rId13"/>
    <p:sldId id="394" r:id="rId14"/>
    <p:sldId id="395" r:id="rId15"/>
    <p:sldId id="403" r:id="rId16"/>
    <p:sldId id="356" r:id="rId17"/>
    <p:sldId id="358" r:id="rId18"/>
    <p:sldId id="399" r:id="rId19"/>
    <p:sldId id="400" r:id="rId20"/>
    <p:sldId id="401" r:id="rId21"/>
    <p:sldId id="402" r:id="rId22"/>
    <p:sldId id="365" r:id="rId23"/>
    <p:sldId id="404" r:id="rId24"/>
    <p:sldId id="357" r:id="rId25"/>
  </p:sldIdLst>
  <p:sldSz cx="9906000" cy="6858000" type="A4"/>
  <p:notesSz cx="6797675" cy="9926638"/>
  <p:defaultTextStyle>
    <a:defPPr>
      <a:defRPr lang="en-GB"/>
    </a:defPPr>
    <a:lvl1pPr algn="r" rtl="0" fontAlgn="base">
      <a:spcBef>
        <a:spcPct val="0"/>
      </a:spcBef>
      <a:spcAft>
        <a:spcPct val="0"/>
      </a:spcAft>
      <a:defRPr sz="2800" b="1" kern="1200">
        <a:solidFill>
          <a:srgbClr val="0000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800" b="1" kern="1200">
        <a:solidFill>
          <a:srgbClr val="0000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800" b="1" kern="1200">
        <a:solidFill>
          <a:srgbClr val="0000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800" b="1" kern="1200">
        <a:solidFill>
          <a:srgbClr val="0000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800" b="1" kern="1200">
        <a:solidFill>
          <a:srgbClr val="0000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b="1" kern="1200">
        <a:solidFill>
          <a:srgbClr val="0000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b="1" kern="1200">
        <a:solidFill>
          <a:srgbClr val="0000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b="1" kern="1200">
        <a:solidFill>
          <a:srgbClr val="0000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b="1" kern="1200">
        <a:solidFill>
          <a:srgbClr val="0000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deprins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54A4"/>
    <a:srgbClr val="009900"/>
    <a:srgbClr val="003399"/>
    <a:srgbClr val="FF6699"/>
    <a:srgbClr val="969696"/>
    <a:srgbClr val="9999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48" autoAdjust="0"/>
    <p:restoredTop sz="94595" autoAdjust="0"/>
  </p:normalViewPr>
  <p:slideViewPr>
    <p:cSldViewPr>
      <p:cViewPr>
        <p:scale>
          <a:sx n="80" d="100"/>
          <a:sy n="80" d="100"/>
        </p:scale>
        <p:origin x="-1302" y="-348"/>
      </p:cViewPr>
      <p:guideLst>
        <p:guide orient="horz"/>
        <p:guide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9189678878994228E-2"/>
          <c:y val="4.0453424027431246E-2"/>
          <c:w val="0.91100702576112413"/>
          <c:h val="0.7634584013050570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Parties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3514999210635969E-3"/>
                  <c:y val="-2.33099447749501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8.6963760858068898E-3"/>
                  <c:y val="-1.20620583741187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3965920178473914E-2"/>
                  <c:y val="-8.90087025991451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2188988414896636E-2"/>
                  <c:y val="-2.0135910243781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YR 1</c:v>
                </c:pt>
                <c:pt idx="1">
                  <c:v>YR 2</c:v>
                </c:pt>
                <c:pt idx="2">
                  <c:v>YR 3</c:v>
                </c:pt>
                <c:pt idx="3">
                  <c:v>YR 4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24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Non-COST Countries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067641164600948E-3"/>
                  <c:y val="-1.8470481357667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6.1585491575371683E-3"/>
                  <c:y val="-1.4768774190045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1.0297965511262025E-2"/>
                  <c:y val="-2.27410666501198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9.7121970114591501E-3"/>
                  <c:y val="-1.1690481823047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anchor="ctr" anchorCtr="1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YR 1</c:v>
                </c:pt>
                <c:pt idx="1">
                  <c:v>YR 2</c:v>
                </c:pt>
                <c:pt idx="2">
                  <c:v>YR 3</c:v>
                </c:pt>
                <c:pt idx="3">
                  <c:v>YR 4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43370752"/>
        <c:axId val="43380736"/>
        <c:axId val="0"/>
      </c:bar3DChart>
      <c:catAx>
        <c:axId val="43370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433807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33807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4337075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6.7336849669718007E-2"/>
          <c:y val="0.88835519382858763"/>
          <c:w val="0.86532608498733132"/>
          <c:h val="0.1107365567103479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  <c:spPr>
        <a:ln w="38100">
          <a:prstDash val="solid"/>
        </a:ln>
      </c:spPr>
    </c:sideWall>
    <c:backWall>
      <c:thickness val="0"/>
      <c:spPr>
        <a:ln w="38100">
          <a:prstDash val="solid"/>
        </a:ln>
      </c:spPr>
    </c:backWall>
    <c:plotArea>
      <c:layout>
        <c:manualLayout>
          <c:layoutTarget val="inner"/>
          <c:xMode val="edge"/>
          <c:yMode val="edge"/>
          <c:x val="7.8546307151230954E-2"/>
          <c:y val="7.2805139186295498E-2"/>
          <c:w val="0.61781946072684646"/>
          <c:h val="0.7815845824411135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Total no. of indiv. Participants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YR 1</c:v>
                </c:pt>
                <c:pt idx="1">
                  <c:v>YR 2</c:v>
                </c:pt>
                <c:pt idx="2">
                  <c:v>YR 3</c:v>
                </c:pt>
                <c:pt idx="3">
                  <c:v>YR 4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190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ESRs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5195772500792911E-3"/>
                  <c:y val="-1.86168216431600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3.2346968007284558E-3"/>
                  <c:y val="-4.20481450173098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YR 1</c:v>
                </c:pt>
                <c:pt idx="1">
                  <c:v>YR 2</c:v>
                </c:pt>
                <c:pt idx="2">
                  <c:v>YR 3</c:v>
                </c:pt>
                <c:pt idx="3">
                  <c:v>YR 4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60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Female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Sheet1!$B$1:$E$1</c:f>
              <c:strCache>
                <c:ptCount val="4"/>
                <c:pt idx="0">
                  <c:v>YR 1</c:v>
                </c:pt>
                <c:pt idx="1">
                  <c:v>YR 2</c:v>
                </c:pt>
                <c:pt idx="2">
                  <c:v>YR 3</c:v>
                </c:pt>
                <c:pt idx="3">
                  <c:v>YR 4</c:v>
                </c:pt>
              </c:strCache>
            </c:strRef>
          </c:cat>
          <c:val>
            <c:numRef>
              <c:f>Sheet1!$B$4:$E$4</c:f>
              <c:numCache>
                <c:formatCode>General</c:formatCode>
                <c:ptCount val="4"/>
                <c:pt idx="0">
                  <c:v>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shape val="cylinder"/>
        <c:axId val="43442560"/>
        <c:axId val="43444096"/>
        <c:axId val="0"/>
      </c:bar3DChart>
      <c:catAx>
        <c:axId val="43442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434440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34440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434425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808909730363423"/>
          <c:y val="0.25910064239828695"/>
          <c:w val="0.26176118517305941"/>
          <c:h val="0.4082021206817329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391" tIns="45196" rIns="90391" bIns="45196" numCol="1" anchor="t" anchorCtr="0" compatLnSpc="1">
            <a:prstTxWarp prst="textNoShape">
              <a:avLst/>
            </a:prstTxWarp>
          </a:bodyPr>
          <a:lstStyle>
            <a:lvl1pPr algn="l" defTabSz="903288">
              <a:defRPr sz="1200" b="0">
                <a:solidFill>
                  <a:schemeClr val="tx1"/>
                </a:solidFill>
                <a:effectLst/>
              </a:defRPr>
            </a:lvl1pPr>
          </a:lstStyle>
          <a:p>
            <a:endParaRPr lang="en-GB"/>
          </a:p>
        </p:txBody>
      </p:sp>
      <p:sp>
        <p:nvSpPr>
          <p:cNvPr id="325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391" tIns="45196" rIns="90391" bIns="45196" numCol="1" anchor="t" anchorCtr="0" compatLnSpc="1">
            <a:prstTxWarp prst="textNoShape">
              <a:avLst/>
            </a:prstTxWarp>
          </a:bodyPr>
          <a:lstStyle>
            <a:lvl1pPr defTabSz="903288">
              <a:defRPr sz="1200" b="0">
                <a:solidFill>
                  <a:schemeClr val="tx1"/>
                </a:solidFill>
                <a:effectLst/>
              </a:defRPr>
            </a:lvl1pPr>
          </a:lstStyle>
          <a:p>
            <a:endParaRPr lang="en-GB"/>
          </a:p>
        </p:txBody>
      </p:sp>
      <p:sp>
        <p:nvSpPr>
          <p:cNvPr id="325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391" tIns="45196" rIns="90391" bIns="45196" numCol="1" anchor="b" anchorCtr="0" compatLnSpc="1">
            <a:prstTxWarp prst="textNoShape">
              <a:avLst/>
            </a:prstTxWarp>
          </a:bodyPr>
          <a:lstStyle>
            <a:lvl1pPr algn="l" defTabSz="903288">
              <a:defRPr sz="1200" b="0">
                <a:solidFill>
                  <a:schemeClr val="tx1"/>
                </a:solidFill>
                <a:effectLst/>
              </a:defRPr>
            </a:lvl1pPr>
          </a:lstStyle>
          <a:p>
            <a:endParaRPr lang="en-GB"/>
          </a:p>
        </p:txBody>
      </p:sp>
      <p:sp>
        <p:nvSpPr>
          <p:cNvPr id="325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391" tIns="45196" rIns="90391" bIns="45196" numCol="1" anchor="b" anchorCtr="0" compatLnSpc="1">
            <a:prstTxWarp prst="textNoShape">
              <a:avLst/>
            </a:prstTxWarp>
          </a:bodyPr>
          <a:lstStyle>
            <a:lvl1pPr defTabSz="903288">
              <a:defRPr sz="1200" b="0">
                <a:solidFill>
                  <a:schemeClr val="tx1"/>
                </a:solidFill>
                <a:effectLst/>
              </a:defRPr>
            </a:lvl1pPr>
          </a:lstStyle>
          <a:p>
            <a:fld id="{687C2F94-0208-4FD7-9C83-CBE0E604D0AE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450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391" tIns="45196" rIns="90391" bIns="45196" numCol="1" anchor="t" anchorCtr="0" compatLnSpc="1">
            <a:prstTxWarp prst="textNoShape">
              <a:avLst/>
            </a:prstTxWarp>
          </a:bodyPr>
          <a:lstStyle>
            <a:lvl1pPr algn="l" defTabSz="903288">
              <a:defRPr sz="1200" b="0">
                <a:solidFill>
                  <a:schemeClr val="tx1"/>
                </a:solidFill>
                <a:effectLst/>
              </a:defRPr>
            </a:lvl1pPr>
          </a:lstStyle>
          <a:p>
            <a:endParaRPr lang="en-GB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391" tIns="45196" rIns="90391" bIns="45196" numCol="1" anchor="t" anchorCtr="0" compatLnSpc="1">
            <a:prstTxWarp prst="textNoShape">
              <a:avLst/>
            </a:prstTxWarp>
          </a:bodyPr>
          <a:lstStyle>
            <a:lvl1pPr defTabSz="903288">
              <a:defRPr sz="1200" b="0">
                <a:solidFill>
                  <a:schemeClr val="tx1"/>
                </a:solidFill>
                <a:effectLst/>
              </a:defRPr>
            </a:lvl1pPr>
          </a:lstStyle>
          <a:p>
            <a:endParaRPr lang="en-GB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4538"/>
            <a:ext cx="537686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4875"/>
            <a:ext cx="543560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391" tIns="45196" rIns="90391" bIns="451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391" tIns="45196" rIns="90391" bIns="45196" numCol="1" anchor="b" anchorCtr="0" compatLnSpc="1">
            <a:prstTxWarp prst="textNoShape">
              <a:avLst/>
            </a:prstTxWarp>
          </a:bodyPr>
          <a:lstStyle>
            <a:lvl1pPr algn="l" defTabSz="903288">
              <a:defRPr sz="1200" b="0">
                <a:solidFill>
                  <a:schemeClr val="tx1"/>
                </a:solidFill>
                <a:effectLst/>
              </a:defRPr>
            </a:lvl1pPr>
          </a:lstStyle>
          <a:p>
            <a:endParaRPr lang="en-GB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391" tIns="45196" rIns="90391" bIns="45196" numCol="1" anchor="b" anchorCtr="0" compatLnSpc="1">
            <a:prstTxWarp prst="textNoShape">
              <a:avLst/>
            </a:prstTxWarp>
          </a:bodyPr>
          <a:lstStyle>
            <a:lvl1pPr defTabSz="903288">
              <a:defRPr sz="1200" b="0">
                <a:solidFill>
                  <a:schemeClr val="tx1"/>
                </a:solidFill>
                <a:effectLst/>
              </a:defRPr>
            </a:lvl1pPr>
          </a:lstStyle>
          <a:p>
            <a:fld id="{BB93ACB1-5CCF-45D7-B2BF-6CCE6F86CDE6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5459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09613" y="744538"/>
            <a:ext cx="5376862" cy="37226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Text Box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9768" y="4715154"/>
            <a:ext cx="5436567" cy="436875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CF0C43-7D62-4922-835F-83127102FF4C}" type="slidenum">
              <a:rPr lang="fr-F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-FR" smtClean="0">
              <a:solidFill>
                <a:srgbClr val="000000"/>
              </a:solidFill>
            </a:endParaRPr>
          </a:p>
        </p:txBody>
      </p:sp>
      <p:sp>
        <p:nvSpPr>
          <p:cNvPr id="46083" name="Rectangle 7"/>
          <p:cNvSpPr txBox="1">
            <a:spLocks noGrp="1" noChangeArrowheads="1"/>
          </p:cNvSpPr>
          <p:nvPr/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0" hangingPunct="0"/>
            <a:fld id="{A261F4E7-3795-4903-A859-C8E67CE33EFC}" type="slidenum">
              <a:rPr lang="de-DE" altLang="en-US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pPr algn="r" eaLnBrk="0" hangingPunct="0"/>
              <a:t>6</a:t>
            </a:fld>
            <a:endParaRPr lang="de-DE" altLang="en-US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46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81B014-6D1A-4068-A09E-966A978F36B4}" type="slidenum">
              <a:rPr lang="fr-F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r-FR" smtClean="0">
              <a:solidFill>
                <a:srgbClr val="000000"/>
              </a:solidFill>
            </a:endParaRPr>
          </a:p>
        </p:txBody>
      </p:sp>
      <p:sp>
        <p:nvSpPr>
          <p:cNvPr id="47107" name="Rectangle 7"/>
          <p:cNvSpPr txBox="1">
            <a:spLocks noGrp="1" noChangeArrowheads="1"/>
          </p:cNvSpPr>
          <p:nvPr/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0" hangingPunct="0"/>
            <a:fld id="{CA526EE6-034A-4DD6-9AC8-653AE7FA84CB}" type="slidenum">
              <a:rPr lang="de-DE" altLang="en-US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pPr algn="r" eaLnBrk="0" hangingPunct="0"/>
              <a:t>7</a:t>
            </a:fld>
            <a:endParaRPr lang="de-DE" altLang="en-US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altLang="en-US" smtClean="0"/>
              <a:t>Conservée chez xantho</a:t>
            </a:r>
          </a:p>
          <a:p>
            <a:pPr eaLnBrk="1" hangingPunct="1">
              <a:spcBef>
                <a:spcPct val="0"/>
              </a:spcBef>
            </a:pPr>
            <a:r>
              <a:rPr lang="fr-FR" altLang="en-US" smtClean="0"/>
              <a:t>Certains sont des facteurs de virulence majeurs.</a:t>
            </a:r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7C21AB-56B3-4571-9CB1-85F32C05CC89}" type="slidenum">
              <a:rPr lang="fr-F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FR" smtClean="0">
              <a:solidFill>
                <a:srgbClr val="000000"/>
              </a:solidFill>
            </a:endParaRPr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3852016" y="9430306"/>
            <a:ext cx="2945659" cy="496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0" hangingPunct="0"/>
            <a:fld id="{0C6716F5-3BF0-441E-B416-A3AE57561223}" type="slidenum">
              <a:rPr lang="de-DE" altLang="en-US">
                <a:solidFill>
                  <a:srgbClr val="000000"/>
                </a:solidFill>
                <a:latin typeface="Arial" pitchFamily="34" charset="0"/>
                <a:ea typeface="MS PGothic" pitchFamily="34" charset="-128"/>
              </a:rPr>
              <a:pPr algn="r" eaLnBrk="0" hangingPunct="0"/>
              <a:t>8</a:t>
            </a:fld>
            <a:endParaRPr lang="de-DE" altLang="en-US">
              <a:solidFill>
                <a:srgbClr val="000000"/>
              </a:solidFill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altLang="en-US" smtClean="0"/>
              <a:t>Conservée chez xantho</a:t>
            </a:r>
          </a:p>
          <a:p>
            <a:pPr eaLnBrk="1" hangingPunct="1">
              <a:spcBef>
                <a:spcPct val="0"/>
              </a:spcBef>
            </a:pPr>
            <a:r>
              <a:rPr lang="fr-FR" altLang="en-US" smtClean="0"/>
              <a:t>Certains sont des facteurs de virulence majeurs.</a:t>
            </a:r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389EF2-1D8F-4205-B467-3D4139301C1A}" type="slidenum">
              <a:rPr lang="de-DE"/>
              <a:pPr>
                <a:defRPr/>
              </a:pPr>
              <a:t>9</a:t>
            </a:fld>
            <a:endParaRPr lang="de-DE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de-DE" altLang="en-US" smtClean="0">
              <a:latin typeface="Arial" pitchFamily="34" charset="0"/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AAE8E7-0F31-4ACA-9F04-68C6B1DE98AF}" type="slidenum">
              <a:rPr lang="de-DE" smtClean="0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de-DE" smtClean="0">
              <a:ea typeface="MS PGothic" pitchFamily="34" charset="-128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altLang="en-US" smtClean="0"/>
              <a:t>Variants allelique ds zone ciblé</a:t>
            </a:r>
          </a:p>
          <a:p>
            <a:pPr eaLnBrk="1" hangingPunct="1"/>
            <a:r>
              <a:rPr lang="fr-FR" altLang="en-US" smtClean="0"/>
              <a:t>R a large spectre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550F960-C2A3-4AA9-AE38-CE21F55D01EE}" type="slidenum">
              <a:rPr lang="de-DE" smtClean="0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de-DE" smtClean="0">
              <a:ea typeface="MS PGothic" pitchFamily="34" charset="-128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153"/>
            <a:ext cx="4984962" cy="446698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altLang="en-US" smtClean="0"/>
              <a:t>Variants allelique ds zone ciblé</a:t>
            </a:r>
          </a:p>
          <a:p>
            <a:pPr eaLnBrk="1" hangingPunct="1"/>
            <a:r>
              <a:rPr lang="fr-FR" altLang="en-US" smtClean="0"/>
              <a:t>R a large spectre</a:t>
            </a:r>
          </a:p>
          <a:p>
            <a:pPr eaLnBrk="1" hangingPunct="1">
              <a:spcBef>
                <a:spcPct val="0"/>
              </a:spcBef>
            </a:pPr>
            <a:endParaRPr lang="en-US" altLang="en-US" smtClean="0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906000" cy="20802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457950"/>
            <a:ext cx="9906000" cy="40005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443498" y="2350740"/>
            <a:ext cx="6215801" cy="155903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4200" b="1" i="0" kern="1200" spc="-50" baseline="0">
                <a:solidFill>
                  <a:schemeClr val="accent2"/>
                </a:solidFill>
                <a:latin typeface="Arial"/>
              </a:defRPr>
            </a:lvl1pPr>
          </a:lstStyle>
          <a:p>
            <a:pPr lvl="0"/>
            <a:r>
              <a:rPr lang="de-AT" dirty="0" smtClean="0"/>
              <a:t>Title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presentation</a:t>
            </a:r>
            <a:r>
              <a:rPr lang="de-AT" dirty="0" smtClean="0"/>
              <a:t> 2nd </a:t>
            </a:r>
            <a:r>
              <a:rPr lang="de-AT" dirty="0" err="1" smtClean="0"/>
              <a:t>line</a:t>
            </a:r>
            <a:r>
              <a:rPr lang="de-AT" dirty="0" smtClean="0"/>
              <a:t> </a:t>
            </a:r>
            <a:r>
              <a:rPr lang="de-AT" dirty="0" err="1" smtClean="0"/>
              <a:t>if</a:t>
            </a:r>
            <a:r>
              <a:rPr lang="de-AT" dirty="0" smtClean="0"/>
              <a:t> </a:t>
            </a:r>
            <a:r>
              <a:rPr lang="de-AT" dirty="0" err="1" smtClean="0"/>
              <a:t>needed</a:t>
            </a:r>
            <a:endParaRPr lang="de-AT" dirty="0" smtClean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443498" y="3909768"/>
            <a:ext cx="6215801" cy="106511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="1" i="0" kern="1200" spc="-50" baseline="0">
                <a:solidFill>
                  <a:schemeClr val="accent2"/>
                </a:solidFill>
                <a:latin typeface="Arial"/>
              </a:defRPr>
            </a:lvl1pPr>
          </a:lstStyle>
          <a:p>
            <a:pPr lvl="0"/>
            <a:r>
              <a:rPr lang="de-AT" dirty="0" err="1" smtClean="0"/>
              <a:t>Subtitle</a:t>
            </a:r>
            <a:r>
              <a:rPr lang="de-AT" dirty="0" smtClean="0"/>
              <a:t> </a:t>
            </a:r>
            <a:r>
              <a:rPr lang="de-AT" dirty="0" err="1" smtClean="0"/>
              <a:t>of</a:t>
            </a:r>
            <a:r>
              <a:rPr lang="de-AT" dirty="0" smtClean="0"/>
              <a:t> </a:t>
            </a:r>
            <a:r>
              <a:rPr lang="de-AT" dirty="0" err="1" smtClean="0"/>
              <a:t>presentation</a:t>
            </a:r>
            <a:r>
              <a:rPr lang="de-AT" dirty="0" smtClean="0"/>
              <a:t>                    2nd </a:t>
            </a:r>
            <a:r>
              <a:rPr lang="de-AT" dirty="0" err="1" smtClean="0"/>
              <a:t>line</a:t>
            </a:r>
            <a:r>
              <a:rPr lang="de-AT" dirty="0" smtClean="0"/>
              <a:t> </a:t>
            </a:r>
            <a:r>
              <a:rPr lang="de-AT" dirty="0" err="1" smtClean="0"/>
              <a:t>if</a:t>
            </a:r>
            <a:r>
              <a:rPr lang="de-AT" dirty="0" smtClean="0"/>
              <a:t> </a:t>
            </a:r>
            <a:r>
              <a:rPr lang="de-AT" dirty="0" err="1" smtClean="0"/>
              <a:t>needed</a:t>
            </a:r>
            <a:endParaRPr lang="de-AT" dirty="0" smtClean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443498" y="5319929"/>
            <a:ext cx="6215801" cy="54835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800" b="0" i="0" kern="1200" spc="-50">
                <a:solidFill>
                  <a:schemeClr val="accent2"/>
                </a:solidFill>
                <a:latin typeface="Arial"/>
              </a:defRPr>
            </a:lvl1pPr>
          </a:lstStyle>
          <a:p>
            <a:pPr lvl="0"/>
            <a:r>
              <a:rPr lang="de-AT" dirty="0" err="1" smtClean="0"/>
              <a:t>Dr</a:t>
            </a:r>
            <a:r>
              <a:rPr lang="de-AT" dirty="0" smtClean="0"/>
              <a:t> John Smith</a:t>
            </a:r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443498" y="5771934"/>
            <a:ext cx="6215801" cy="43793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600" b="0" i="0" kern="1200" spc="-50">
                <a:solidFill>
                  <a:schemeClr val="accent2"/>
                </a:solidFill>
                <a:latin typeface="Arial"/>
              </a:defRPr>
            </a:lvl1pPr>
          </a:lstStyle>
          <a:p>
            <a:pPr lvl="0"/>
            <a:r>
              <a:rPr lang="de-AT" dirty="0" smtClean="0"/>
              <a:t>Eventname, Location, 18 March 2011</a:t>
            </a:r>
          </a:p>
        </p:txBody>
      </p:sp>
    </p:spTree>
    <p:extLst>
      <p:ext uri="{BB962C8B-B14F-4D97-AF65-F5344CB8AC3E}">
        <p14:creationId xmlns:p14="http://schemas.microsoft.com/office/powerpoint/2010/main" val="1546794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ic, 1 title, 1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74196" y="6342897"/>
            <a:ext cx="6179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464A07AF-66D7-C348-9F8E-91228B109437}" type="slidenum">
              <a:rPr lang="de-DE" b="0" smtClean="0">
                <a:solidFill>
                  <a:prstClr val="black">
                    <a:tint val="75000"/>
                  </a:prstClr>
                </a:solidFill>
                <a:effectLst/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de-DE" b="0">
              <a:solidFill>
                <a:prstClr val="black">
                  <a:tint val="75000"/>
                </a:prstClr>
              </a:solidFill>
              <a:effectLst/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81" y="6223000"/>
            <a:ext cx="4953000" cy="63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389592" cy="673100"/>
          </a:xfrm>
          <a:prstGeom prst="rect">
            <a:avLst/>
          </a:prstGeom>
        </p:spPr>
      </p:pic>
      <p:sp>
        <p:nvSpPr>
          <p:cNvPr id="16" name="Content Placeholder 15"/>
          <p:cNvSpPr>
            <a:spLocks noGrp="1"/>
          </p:cNvSpPr>
          <p:nvPr>
            <p:ph sz="quarter" idx="13" hasCustomPrompt="1"/>
          </p:nvPr>
        </p:nvSpPr>
        <p:spPr>
          <a:xfrm>
            <a:off x="3761461" y="945931"/>
            <a:ext cx="5147258" cy="8495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800" b="1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smtClean="0"/>
              <a:t>Headline 38pt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5" hasCustomPrompt="1"/>
          </p:nvPr>
        </p:nvSpPr>
        <p:spPr>
          <a:xfrm>
            <a:off x="3761461" y="1676749"/>
            <a:ext cx="5147258" cy="4371539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Text 24pt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6" hasCustomPrompt="1"/>
          </p:nvPr>
        </p:nvSpPr>
        <p:spPr>
          <a:xfrm>
            <a:off x="1399490" y="1137700"/>
            <a:ext cx="2065011" cy="2324993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aseline="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Picture, Graph, …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704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8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74196" y="6342897"/>
            <a:ext cx="6179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464A07AF-66D7-C348-9F8E-91228B109437}" type="slidenum">
              <a:rPr lang="de-DE" b="0" smtClean="0">
                <a:solidFill>
                  <a:prstClr val="black">
                    <a:tint val="75000"/>
                  </a:prstClr>
                </a:solidFill>
                <a:effectLst/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de-DE" b="0">
              <a:solidFill>
                <a:prstClr val="black">
                  <a:tint val="75000"/>
                </a:prstClr>
              </a:solidFill>
              <a:effectLst/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81" y="6223000"/>
            <a:ext cx="4953000" cy="63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389592" cy="673100"/>
          </a:xfrm>
          <a:prstGeom prst="rect">
            <a:avLst/>
          </a:prstGeom>
        </p:spPr>
      </p:pic>
      <p:sp>
        <p:nvSpPr>
          <p:cNvPr id="8" name="Content Placeholder 15"/>
          <p:cNvSpPr>
            <a:spLocks noGrp="1"/>
          </p:cNvSpPr>
          <p:nvPr>
            <p:ph sz="quarter" idx="13" hasCustomPrompt="1"/>
          </p:nvPr>
        </p:nvSpPr>
        <p:spPr>
          <a:xfrm>
            <a:off x="1256747" y="945931"/>
            <a:ext cx="7651970" cy="8495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800" b="1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smtClean="0"/>
              <a:t>Headline 38pt</a:t>
            </a:r>
            <a:endParaRPr lang="en-US" dirty="0"/>
          </a:p>
        </p:txBody>
      </p:sp>
      <p:sp>
        <p:nvSpPr>
          <p:cNvPr id="9" name="Content Placeholder 13"/>
          <p:cNvSpPr>
            <a:spLocks noGrp="1"/>
          </p:cNvSpPr>
          <p:nvPr>
            <p:ph sz="quarter" idx="16" hasCustomPrompt="1"/>
          </p:nvPr>
        </p:nvSpPr>
        <p:spPr>
          <a:xfrm>
            <a:off x="1256749" y="1676749"/>
            <a:ext cx="3563485" cy="4462904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Text 24pt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9901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82893" y="1795520"/>
            <a:ext cx="3425825" cy="29919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87635" y="1813491"/>
            <a:ext cx="412750" cy="952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74195" y="4275406"/>
            <a:ext cx="412750" cy="952500"/>
          </a:xfrm>
          <a:prstGeom prst="rect">
            <a:avLst/>
          </a:prstGeom>
        </p:spPr>
      </p:pic>
      <p:sp>
        <p:nvSpPr>
          <p:cNvPr id="6" name="Content Placeholder 13"/>
          <p:cNvSpPr>
            <a:spLocks noGrp="1"/>
          </p:cNvSpPr>
          <p:nvPr>
            <p:ph sz="quarter" idx="17" hasCustomPrompt="1"/>
          </p:nvPr>
        </p:nvSpPr>
        <p:spPr>
          <a:xfrm>
            <a:off x="5891672" y="2223516"/>
            <a:ext cx="2616836" cy="2165604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Text 24pt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1095508" y="1795463"/>
            <a:ext cx="4220640" cy="232251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baseline="0">
                <a:sym typeface="Wingdings"/>
              </a:defRPr>
            </a:lvl1pPr>
          </a:lstStyle>
          <a:p>
            <a:pPr lvl="0"/>
            <a:r>
              <a:rPr lang="en-US" dirty="0" smtClean="0"/>
              <a:t>Copy the beside box from the slide master to </a:t>
            </a:r>
            <a:r>
              <a:rPr lang="en-US" smtClean="0"/>
              <a:t>your slide.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501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s vertical + 2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74196" y="6342897"/>
            <a:ext cx="6179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464A07AF-66D7-C348-9F8E-91228B109437}" type="slidenum">
              <a:rPr lang="de-DE" b="0" smtClean="0">
                <a:solidFill>
                  <a:prstClr val="black">
                    <a:tint val="75000"/>
                  </a:prstClr>
                </a:solidFill>
                <a:effectLst/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de-DE" b="0">
              <a:solidFill>
                <a:prstClr val="black">
                  <a:tint val="75000"/>
                </a:prstClr>
              </a:solidFill>
              <a:effectLst/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81" y="6223000"/>
            <a:ext cx="4953000" cy="63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389592" cy="673100"/>
          </a:xfrm>
          <a:prstGeom prst="rect">
            <a:avLst/>
          </a:prstGeom>
        </p:spPr>
      </p:pic>
      <p:sp>
        <p:nvSpPr>
          <p:cNvPr id="16" name="Content Placeholder 15"/>
          <p:cNvSpPr>
            <a:spLocks noGrp="1"/>
          </p:cNvSpPr>
          <p:nvPr>
            <p:ph sz="quarter" idx="13" hasCustomPrompt="1"/>
          </p:nvPr>
        </p:nvSpPr>
        <p:spPr>
          <a:xfrm>
            <a:off x="1256747" y="945931"/>
            <a:ext cx="7651970" cy="8495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800" b="1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smtClean="0"/>
              <a:t>Headline 38pt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5" hasCustomPrompt="1"/>
          </p:nvPr>
        </p:nvSpPr>
        <p:spPr>
          <a:xfrm>
            <a:off x="3761461" y="1676752"/>
            <a:ext cx="5147258" cy="2114851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Text 24pt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6" hasCustomPrompt="1"/>
          </p:nvPr>
        </p:nvSpPr>
        <p:spPr>
          <a:xfrm>
            <a:off x="1389594" y="1813790"/>
            <a:ext cx="2074909" cy="1804220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aseline="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Picture, Graph, …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7" hasCustomPrompt="1"/>
          </p:nvPr>
        </p:nvSpPr>
        <p:spPr>
          <a:xfrm>
            <a:off x="3761461" y="3700243"/>
            <a:ext cx="5147258" cy="2114851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Text 24pt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389594" y="3837281"/>
            <a:ext cx="2074909" cy="1804220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aseline="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Picture, Graph, …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135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906000" cy="208026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619821" y="3710090"/>
            <a:ext cx="2543933" cy="1735199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 smtClean="0"/>
              <a:t>COST Office</a:t>
            </a:r>
          </a:p>
          <a:p>
            <a:pPr lvl="0"/>
            <a:r>
              <a:rPr lang="en-US" dirty="0" smtClean="0"/>
              <a:t>Avenue Louise 149</a:t>
            </a:r>
          </a:p>
          <a:p>
            <a:pPr lvl="0"/>
            <a:r>
              <a:rPr lang="en-US" dirty="0" smtClean="0"/>
              <a:t>1050 Brussels, Belgium</a:t>
            </a:r>
          </a:p>
          <a:p>
            <a:pPr lvl="0"/>
            <a:r>
              <a:rPr lang="en-US" dirty="0" smtClean="0"/>
              <a:t>T: +32 (0)2 533 3800</a:t>
            </a:r>
          </a:p>
          <a:p>
            <a:pPr lvl="0"/>
            <a:r>
              <a:rPr lang="en-US" dirty="0" smtClean="0"/>
              <a:t>F: +32 (0)2 533 3890</a:t>
            </a:r>
          </a:p>
          <a:p>
            <a:pPr lvl="0"/>
            <a:r>
              <a:rPr lang="en-US" dirty="0" err="1" smtClean="0"/>
              <a:t>office@cost.eu</a:t>
            </a:r>
            <a:endParaRPr lang="de-AT" dirty="0" smtClean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99989" y="3061290"/>
            <a:ext cx="49529" cy="2682181"/>
          </a:xfrm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177140" y="3261250"/>
            <a:ext cx="4682817" cy="159017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1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err="1" smtClean="0"/>
              <a:t>Thank</a:t>
            </a:r>
            <a:r>
              <a:rPr lang="de-AT" dirty="0" smtClean="0"/>
              <a:t> </a:t>
            </a:r>
            <a:r>
              <a:rPr lang="de-AT" dirty="0" err="1" smtClean="0"/>
              <a:t>you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6619821" y="5495823"/>
            <a:ext cx="2543933" cy="433692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 err="1" smtClean="0"/>
              <a:t>www.cost.eu</a:t>
            </a:r>
            <a:endParaRPr lang="en-US" dirty="0" smtClean="0"/>
          </a:p>
          <a:p>
            <a:pPr lvl="0"/>
            <a:endParaRPr lang="en-US" dirty="0" smtClean="0"/>
          </a:p>
          <a:p>
            <a:pPr lvl="0"/>
            <a:endParaRPr lang="de-AT" dirty="0" smtClean="0"/>
          </a:p>
        </p:txBody>
      </p:sp>
    </p:spTree>
    <p:extLst>
      <p:ext uri="{BB962C8B-B14F-4D97-AF65-F5344CB8AC3E}">
        <p14:creationId xmlns:p14="http://schemas.microsoft.com/office/powerpoint/2010/main" val="3603546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363788" y="6597650"/>
            <a:ext cx="4749800" cy="215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D347AC3-FC59-4C5D-AE0C-DE68130A40BC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659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3A33B8-2B8D-4CAC-B69E-F29B901C42CF}" type="datetimeFigureOut">
              <a:rPr lang="fr-FR"/>
              <a:pPr>
                <a:defRPr/>
              </a:pPr>
              <a:t>29/04/2014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2CF883-7C6F-438A-893D-DE9CE943095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2383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742950" y="1981200"/>
            <a:ext cx="8420100" cy="4114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endParaRPr lang="de-DE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FA124-6CD3-4862-B432-DF37839F687C}" type="slidenum">
              <a:rPr lang="de-DE"/>
              <a:pPr>
                <a:defRPr/>
              </a:pPr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65597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BFFA0B-8B05-43C1-9FBE-683505BF3BC6}" type="datetimeFigureOut">
              <a:rPr lang="fr-FR"/>
              <a:pPr>
                <a:defRPr/>
              </a:pPr>
              <a:t>29/04/2014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AF55E-8627-48B7-BB18-D087F2695B9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70099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2363788" y="6597650"/>
            <a:ext cx="4749800" cy="2159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ABE1A84-213E-40FC-A1FD-9543B88C58A6}" type="slidenum">
              <a:rPr lang="en-GB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751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74196" y="6342897"/>
            <a:ext cx="6179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464A07AF-66D7-C348-9F8E-91228B109437}" type="slidenum">
              <a:rPr lang="de-DE" b="0" smtClean="0">
                <a:solidFill>
                  <a:prstClr val="black">
                    <a:tint val="75000"/>
                  </a:prstClr>
                </a:solidFill>
                <a:effectLst/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de-DE" b="0">
              <a:solidFill>
                <a:prstClr val="black">
                  <a:tint val="75000"/>
                </a:prstClr>
              </a:solidFill>
              <a:effectLst/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81" y="6223000"/>
            <a:ext cx="4953000" cy="63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389592" cy="673100"/>
          </a:xfrm>
          <a:prstGeom prst="rect">
            <a:avLst/>
          </a:prstGeom>
        </p:spPr>
      </p:pic>
      <p:sp>
        <p:nvSpPr>
          <p:cNvPr id="16" name="Content Placeholder 15"/>
          <p:cNvSpPr>
            <a:spLocks noGrp="1"/>
          </p:cNvSpPr>
          <p:nvPr>
            <p:ph sz="quarter" idx="13" hasCustomPrompt="1"/>
          </p:nvPr>
        </p:nvSpPr>
        <p:spPr>
          <a:xfrm>
            <a:off x="1256747" y="945931"/>
            <a:ext cx="7651970" cy="8495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800" b="1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smtClean="0"/>
              <a:t>Headline 38pt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256746" y="1676748"/>
            <a:ext cx="7651970" cy="4438429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Char char="•"/>
              <a:defRPr sz="3400">
                <a:solidFill>
                  <a:schemeClr val="accent2"/>
                </a:solidFill>
              </a:defRPr>
            </a:lvl1pPr>
            <a:lvl2pPr marL="742950" indent="-285750">
              <a:buFont typeface="Arial"/>
              <a:buChar char="•"/>
              <a:defRPr sz="3400">
                <a:solidFill>
                  <a:schemeClr val="accent2"/>
                </a:solidFill>
              </a:defRPr>
            </a:lvl2pPr>
            <a:lvl3pPr marL="1143000" indent="-228600">
              <a:buFont typeface="Arial"/>
              <a:buChar char="•"/>
              <a:defRPr sz="3400">
                <a:solidFill>
                  <a:schemeClr val="accent2"/>
                </a:solidFill>
              </a:defRPr>
            </a:lvl3pPr>
            <a:lvl4pPr marL="1600200" indent="-228600">
              <a:buFont typeface="Arial"/>
              <a:buChar char="•"/>
              <a:defRPr sz="3400">
                <a:solidFill>
                  <a:schemeClr val="accent2"/>
                </a:solidFill>
              </a:defRPr>
            </a:lvl4pPr>
            <a:lvl5pPr marL="2057400" indent="-228600">
              <a:buFont typeface="Arial"/>
              <a:buChar char="•"/>
              <a:defRPr sz="340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1435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-1677" y="6419015"/>
            <a:ext cx="7930984" cy="452759"/>
          </a:xfrm>
          <a:prstGeom prst="rect">
            <a:avLst/>
          </a:prstGeom>
          <a:gradFill>
            <a:gsLst>
              <a:gs pos="0">
                <a:srgbClr val="9CD65E"/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 flipH="1">
            <a:off x="8624832" y="6419014"/>
            <a:ext cx="1294777" cy="451256"/>
          </a:xfrm>
          <a:prstGeom prst="rect">
            <a:avLst/>
          </a:prstGeom>
          <a:gradFill>
            <a:gsLst>
              <a:gs pos="0">
                <a:srgbClr val="9CD65E"/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Bild 11" descr="TALE_bunt_schatten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761" y="6244548"/>
            <a:ext cx="702000" cy="648000"/>
          </a:xfrm>
          <a:prstGeom prst="rect">
            <a:avLst/>
          </a:prstGeom>
        </p:spPr>
      </p:pic>
      <p:pic>
        <p:nvPicPr>
          <p:cNvPr id="13" name="Bild 12" descr="CostLOGO.png"/>
          <p:cNvPicPr>
            <a:picLocks noChangeAspect="1"/>
          </p:cNvPicPr>
          <p:nvPr userDrawn="1"/>
        </p:nvPicPr>
        <p:blipFill>
          <a:blip r:embed="rId3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8" y="6482353"/>
            <a:ext cx="1592213" cy="360000"/>
          </a:xfrm>
          <a:prstGeom prst="rect">
            <a:avLst/>
          </a:prstGeom>
        </p:spPr>
      </p:pic>
      <p:pic>
        <p:nvPicPr>
          <p:cNvPr id="14" name="Bild 13" descr="MLU logo2.png"/>
          <p:cNvPicPr>
            <a:picLocks noChangeAspect="1"/>
          </p:cNvPicPr>
          <p:nvPr userDrawn="1"/>
        </p:nvPicPr>
        <p:blipFill>
          <a:blip r:embed="rId4" cstate="print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092" y="6482353"/>
            <a:ext cx="748464" cy="360000"/>
          </a:xfrm>
          <a:prstGeom prst="rect">
            <a:avLst/>
          </a:prstGeom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384550" y="6433319"/>
            <a:ext cx="31369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Name</a:t>
            </a:r>
            <a:endParaRPr lang="de-DE" dirty="0"/>
          </a:p>
        </p:txBody>
      </p:sp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495300" y="-97374"/>
            <a:ext cx="89154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latin typeface="Arial"/>
                <a:cs typeface="Arial"/>
              </a:defRPr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pic>
        <p:nvPicPr>
          <p:cNvPr id="11" name="Bild 10" descr="skyline.png"/>
          <p:cNvPicPr>
            <a:picLocks noChangeAspect="1"/>
          </p:cNvPicPr>
          <p:nvPr userDrawn="1"/>
        </p:nvPicPr>
        <p:blipFill>
          <a:blip r:embed="rId5" cstate="print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230" y="6505224"/>
            <a:ext cx="1267769" cy="360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424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L image/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74196" y="6342897"/>
            <a:ext cx="6179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464A07AF-66D7-C348-9F8E-91228B109437}" type="slidenum">
              <a:rPr lang="de-DE" b="0" smtClean="0">
                <a:solidFill>
                  <a:prstClr val="black">
                    <a:tint val="75000"/>
                  </a:prstClr>
                </a:solidFill>
                <a:effectLst/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de-DE" b="0">
              <a:solidFill>
                <a:prstClr val="black">
                  <a:tint val="75000"/>
                </a:prstClr>
              </a:solidFill>
              <a:effectLst/>
              <a:latin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389592" cy="673100"/>
          </a:xfrm>
          <a:prstGeom prst="rect">
            <a:avLst/>
          </a:prstGeom>
        </p:spPr>
      </p:pic>
      <p:sp>
        <p:nvSpPr>
          <p:cNvPr id="16" name="Content Placeholder 15"/>
          <p:cNvSpPr>
            <a:spLocks noGrp="1"/>
          </p:cNvSpPr>
          <p:nvPr>
            <p:ph sz="quarter" idx="13" hasCustomPrompt="1"/>
          </p:nvPr>
        </p:nvSpPr>
        <p:spPr>
          <a:xfrm>
            <a:off x="1811097" y="154154"/>
            <a:ext cx="7303799" cy="677699"/>
          </a:xfrm>
          <a:prstGeom prst="rect">
            <a:avLst/>
          </a:prstGeom>
        </p:spPr>
        <p:txBody>
          <a:bodyPr vert="horz"/>
          <a:lstStyle>
            <a:lvl1pPr marL="0" indent="0" algn="r">
              <a:buNone/>
              <a:defRPr sz="3800" b="1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smtClean="0"/>
              <a:t>Headline 38pt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820341" y="831850"/>
            <a:ext cx="8294555" cy="551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4072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ady-made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Placeholder 5"/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3675255461"/>
              </p:ext>
            </p:extLst>
          </p:nvPr>
        </p:nvGraphicFramePr>
        <p:xfrm>
          <a:off x="1389593" y="1676749"/>
          <a:ext cx="7519124" cy="426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08426"/>
                <a:gridCol w="2110698"/>
              </a:tblGrid>
              <a:tr h="516169">
                <a:tc>
                  <a:txBody>
                    <a:bodyPr/>
                    <a:lstStyle/>
                    <a:p>
                      <a:r>
                        <a:rPr lang="en-US" sz="3400" dirty="0" smtClean="0">
                          <a:solidFill>
                            <a:schemeClr val="bg1"/>
                          </a:solidFill>
                        </a:rPr>
                        <a:t>Text</a:t>
                      </a:r>
                      <a:endParaRPr lang="en-US" sz="3400" dirty="0">
                        <a:solidFill>
                          <a:schemeClr val="bg1"/>
                        </a:solidFill>
                      </a:endParaRPr>
                    </a:p>
                  </a:txBody>
                  <a:tcPr marL="99060" marR="9906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400" dirty="0" smtClean="0">
                          <a:solidFill>
                            <a:schemeClr val="bg1"/>
                          </a:solidFill>
                        </a:rPr>
                        <a:t>% of XY</a:t>
                      </a:r>
                      <a:endParaRPr lang="en-US" sz="3400" dirty="0">
                        <a:solidFill>
                          <a:schemeClr val="bg1"/>
                        </a:solidFill>
                      </a:endParaRPr>
                    </a:p>
                  </a:txBody>
                  <a:tcPr marL="99060" marR="99060">
                    <a:solidFill>
                      <a:schemeClr val="accent2"/>
                    </a:solidFill>
                  </a:tcPr>
                </a:tc>
              </a:tr>
              <a:tr h="516169">
                <a:tc>
                  <a:txBody>
                    <a:bodyPr/>
                    <a:lstStyle/>
                    <a:p>
                      <a:r>
                        <a:rPr lang="en-US" sz="3400" dirty="0" smtClean="0">
                          <a:solidFill>
                            <a:schemeClr val="accent2"/>
                          </a:solidFill>
                        </a:rPr>
                        <a:t>Line</a:t>
                      </a:r>
                      <a:r>
                        <a:rPr lang="en-US" sz="3400" baseline="0" dirty="0" smtClean="0">
                          <a:solidFill>
                            <a:schemeClr val="accent2"/>
                          </a:solidFill>
                        </a:rPr>
                        <a:t> 1</a:t>
                      </a:r>
                      <a:endParaRPr lang="en-US" sz="34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400" dirty="0" smtClean="0">
                          <a:solidFill>
                            <a:schemeClr val="accent2"/>
                          </a:solidFill>
                        </a:rPr>
                        <a:t>20</a:t>
                      </a:r>
                      <a:endParaRPr lang="en-US" sz="34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/>
                </a:tc>
              </a:tr>
              <a:tr h="516169">
                <a:tc>
                  <a:txBody>
                    <a:bodyPr/>
                    <a:lstStyle/>
                    <a:p>
                      <a:r>
                        <a:rPr lang="en-US" sz="3400" dirty="0" smtClean="0">
                          <a:solidFill>
                            <a:schemeClr val="accent2"/>
                          </a:solidFill>
                        </a:rPr>
                        <a:t>Line 2</a:t>
                      </a:r>
                    </a:p>
                  </a:txBody>
                  <a:tcPr marL="99060" marR="9906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400" dirty="0" smtClean="0">
                          <a:solidFill>
                            <a:schemeClr val="accent2"/>
                          </a:solidFill>
                        </a:rPr>
                        <a:t>2</a:t>
                      </a:r>
                      <a:endParaRPr lang="en-US" sz="34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solidFill>
                      <a:schemeClr val="accent4"/>
                    </a:solidFill>
                  </a:tcPr>
                </a:tc>
              </a:tr>
              <a:tr h="516169">
                <a:tc>
                  <a:txBody>
                    <a:bodyPr/>
                    <a:lstStyle/>
                    <a:p>
                      <a:r>
                        <a:rPr lang="en-US" sz="3400" dirty="0" smtClean="0">
                          <a:solidFill>
                            <a:schemeClr val="accent2"/>
                          </a:solidFill>
                        </a:rPr>
                        <a:t>Line 3</a:t>
                      </a:r>
                      <a:endParaRPr lang="en-US" sz="34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400" dirty="0" smtClean="0">
                          <a:solidFill>
                            <a:schemeClr val="accent2"/>
                          </a:solidFill>
                        </a:rPr>
                        <a:t>33</a:t>
                      </a:r>
                      <a:endParaRPr lang="en-US" sz="34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/>
                </a:tc>
              </a:tr>
              <a:tr h="516169">
                <a:tc>
                  <a:txBody>
                    <a:bodyPr/>
                    <a:lstStyle/>
                    <a:p>
                      <a:r>
                        <a:rPr lang="en-US" sz="3400" dirty="0" smtClean="0">
                          <a:solidFill>
                            <a:schemeClr val="accent2"/>
                          </a:solidFill>
                        </a:rPr>
                        <a:t>Line 4</a:t>
                      </a:r>
                      <a:endParaRPr lang="en-US" sz="34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400" dirty="0" smtClean="0">
                          <a:solidFill>
                            <a:schemeClr val="accent2"/>
                          </a:solidFill>
                        </a:rPr>
                        <a:t>83</a:t>
                      </a:r>
                      <a:endParaRPr lang="en-US" sz="34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solidFill>
                      <a:schemeClr val="accent4"/>
                    </a:solidFill>
                  </a:tcPr>
                </a:tc>
              </a:tr>
              <a:tr h="516169">
                <a:tc>
                  <a:txBody>
                    <a:bodyPr/>
                    <a:lstStyle/>
                    <a:p>
                      <a:r>
                        <a:rPr lang="en-US" sz="3400" dirty="0" smtClean="0">
                          <a:solidFill>
                            <a:schemeClr val="accent2"/>
                          </a:solidFill>
                        </a:rPr>
                        <a:t>Line 5</a:t>
                      </a:r>
                      <a:endParaRPr lang="en-US" sz="34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400" dirty="0" smtClean="0">
                          <a:solidFill>
                            <a:schemeClr val="accent2"/>
                          </a:solidFill>
                        </a:rPr>
                        <a:t>12</a:t>
                      </a:r>
                      <a:endParaRPr lang="en-US" sz="34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/>
                </a:tc>
              </a:tr>
              <a:tr h="516169">
                <a:tc>
                  <a:txBody>
                    <a:bodyPr/>
                    <a:lstStyle/>
                    <a:p>
                      <a:r>
                        <a:rPr lang="en-US" sz="3400" dirty="0" smtClean="0">
                          <a:solidFill>
                            <a:schemeClr val="accent2"/>
                          </a:solidFill>
                        </a:rPr>
                        <a:t>Line 6</a:t>
                      </a:r>
                      <a:endParaRPr lang="en-US" sz="34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3400" dirty="0" smtClean="0">
                          <a:solidFill>
                            <a:schemeClr val="accent2"/>
                          </a:solidFill>
                        </a:rPr>
                        <a:t>7</a:t>
                      </a:r>
                      <a:endParaRPr lang="en-US" sz="34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solidFill>
                      <a:schemeClr val="accent4"/>
                    </a:solidFill>
                  </a:tcPr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10" hasCustomPrompt="1"/>
          </p:nvPr>
        </p:nvSpPr>
        <p:spPr>
          <a:xfrm>
            <a:off x="1389593" y="344491"/>
            <a:ext cx="7518929" cy="94932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 dirty="0" smtClean="0"/>
              <a:t>Copy this table from the slide master to your slide.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608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ic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74196" y="6342897"/>
            <a:ext cx="6179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464A07AF-66D7-C348-9F8E-91228B109437}" type="slidenum">
              <a:rPr lang="de-DE" b="0" smtClean="0">
                <a:solidFill>
                  <a:prstClr val="black">
                    <a:tint val="75000"/>
                  </a:prstClr>
                </a:solidFill>
                <a:effectLst/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de-DE" b="0">
              <a:solidFill>
                <a:prstClr val="black">
                  <a:tint val="75000"/>
                </a:prstClr>
              </a:solidFill>
              <a:effectLst/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81" y="6223000"/>
            <a:ext cx="4953000" cy="63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389592" cy="673100"/>
          </a:xfrm>
          <a:prstGeom prst="rect">
            <a:avLst/>
          </a:prstGeom>
        </p:spPr>
      </p:pic>
      <p:sp>
        <p:nvSpPr>
          <p:cNvPr id="14" name="Content Placeholder 13"/>
          <p:cNvSpPr>
            <a:spLocks noGrp="1"/>
          </p:cNvSpPr>
          <p:nvPr>
            <p:ph sz="quarter" idx="12" hasCustomPrompt="1"/>
          </p:nvPr>
        </p:nvSpPr>
        <p:spPr>
          <a:xfrm>
            <a:off x="1256747" y="4266693"/>
            <a:ext cx="7651970" cy="1872960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40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Text 34pt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quarter" idx="13" hasCustomPrompt="1"/>
          </p:nvPr>
        </p:nvSpPr>
        <p:spPr>
          <a:xfrm>
            <a:off x="1256747" y="945931"/>
            <a:ext cx="7651970" cy="8495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800" b="1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smtClean="0"/>
              <a:t>Headline 38pt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5" hasCustomPrompt="1"/>
          </p:nvPr>
        </p:nvSpPr>
        <p:spPr>
          <a:xfrm>
            <a:off x="5355130" y="1676749"/>
            <a:ext cx="3553587" cy="2589944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Text 24pt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6" hasCustomPrompt="1"/>
          </p:nvPr>
        </p:nvSpPr>
        <p:spPr>
          <a:xfrm>
            <a:off x="1389592" y="1813792"/>
            <a:ext cx="3420742" cy="2270175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aseline="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Picture, Graph, …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868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ic, 1 caption, 1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74196" y="6342897"/>
            <a:ext cx="6179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464A07AF-66D7-C348-9F8E-91228B109437}" type="slidenum">
              <a:rPr lang="de-DE" b="0" smtClean="0">
                <a:solidFill>
                  <a:prstClr val="black">
                    <a:tint val="75000"/>
                  </a:prstClr>
                </a:solidFill>
                <a:effectLst/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de-DE" b="0">
              <a:solidFill>
                <a:prstClr val="black">
                  <a:tint val="75000"/>
                </a:prstClr>
              </a:solidFill>
              <a:effectLst/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81" y="6223000"/>
            <a:ext cx="4953000" cy="63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389592" cy="673100"/>
          </a:xfrm>
          <a:prstGeom prst="rect">
            <a:avLst/>
          </a:prstGeom>
        </p:spPr>
      </p:pic>
      <p:sp>
        <p:nvSpPr>
          <p:cNvPr id="14" name="Content Placeholder 15"/>
          <p:cNvSpPr>
            <a:spLocks noGrp="1"/>
          </p:cNvSpPr>
          <p:nvPr>
            <p:ph sz="quarter" idx="13" hasCustomPrompt="1"/>
          </p:nvPr>
        </p:nvSpPr>
        <p:spPr>
          <a:xfrm>
            <a:off x="1256747" y="945931"/>
            <a:ext cx="7651970" cy="8495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800" b="1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smtClean="0"/>
              <a:t>Headline 38pt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5" hasCustomPrompt="1"/>
          </p:nvPr>
        </p:nvSpPr>
        <p:spPr>
          <a:xfrm>
            <a:off x="5355130" y="1676749"/>
            <a:ext cx="3553587" cy="2589944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Text 24pt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6" hasCustomPrompt="1"/>
          </p:nvPr>
        </p:nvSpPr>
        <p:spPr>
          <a:xfrm>
            <a:off x="1389592" y="1813792"/>
            <a:ext cx="3420742" cy="2270175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aseline="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Picture, Graph, …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7" hasCustomPrompt="1"/>
          </p:nvPr>
        </p:nvSpPr>
        <p:spPr>
          <a:xfrm>
            <a:off x="1389592" y="4280626"/>
            <a:ext cx="7519125" cy="1785937"/>
          </a:xfrm>
          <a:prstGeom prst="rect">
            <a:avLst/>
          </a:prstGeom>
          <a:solidFill>
            <a:schemeClr val="accent4"/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Text 24pt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257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ured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74196" y="6342897"/>
            <a:ext cx="6179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464A07AF-66D7-C348-9F8E-91228B109437}" type="slidenum">
              <a:rPr lang="de-DE" b="0" smtClean="0">
                <a:solidFill>
                  <a:prstClr val="black">
                    <a:tint val="75000"/>
                  </a:prstClr>
                </a:solidFill>
                <a:effectLst/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de-DE" b="0">
              <a:solidFill>
                <a:prstClr val="black">
                  <a:tint val="75000"/>
                </a:prstClr>
              </a:solidFill>
              <a:effectLst/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81" y="6223000"/>
            <a:ext cx="4953000" cy="63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389592" cy="673100"/>
          </a:xfrm>
          <a:prstGeom prst="rect">
            <a:avLst/>
          </a:prstGeom>
        </p:spPr>
      </p:pic>
      <p:sp>
        <p:nvSpPr>
          <p:cNvPr id="16" name="Content Placeholder 15"/>
          <p:cNvSpPr>
            <a:spLocks noGrp="1"/>
          </p:cNvSpPr>
          <p:nvPr>
            <p:ph sz="quarter" idx="13" hasCustomPrompt="1"/>
          </p:nvPr>
        </p:nvSpPr>
        <p:spPr>
          <a:xfrm>
            <a:off x="1256747" y="945931"/>
            <a:ext cx="7651970" cy="8495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800" b="1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smtClean="0"/>
              <a:t>Headline 38pt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1375413" y="1809449"/>
            <a:ext cx="7533305" cy="1080000"/>
          </a:xfrm>
          <a:prstGeom prst="rect">
            <a:avLst/>
          </a:prstGeom>
          <a:solidFill>
            <a:srgbClr val="DBDADC"/>
          </a:solidFill>
        </p:spPr>
        <p:txBody>
          <a:bodyPr vert="horz"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smtClean="0"/>
              <a:t>Text 24pt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375413" y="3165638"/>
            <a:ext cx="7533305" cy="1080000"/>
          </a:xfrm>
          <a:prstGeom prst="rect">
            <a:avLst/>
          </a:prstGeom>
          <a:solidFill>
            <a:srgbClr val="D5E5EF"/>
          </a:solidFill>
        </p:spPr>
        <p:txBody>
          <a:bodyPr vert="horz"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smtClean="0"/>
              <a:t>Text 24pt</a:t>
            </a:r>
            <a:endParaRPr lang="en-US" dirty="0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1375413" y="4497169"/>
            <a:ext cx="7533305" cy="1080000"/>
          </a:xfrm>
          <a:prstGeom prst="rect">
            <a:avLst/>
          </a:prstGeom>
          <a:solidFill>
            <a:schemeClr val="accent4"/>
          </a:solidFill>
        </p:spPr>
        <p:txBody>
          <a:bodyPr vert="horz"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smtClean="0"/>
              <a:t>Text 24pt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080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74196" y="6342897"/>
            <a:ext cx="6179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464A07AF-66D7-C348-9F8E-91228B109437}" type="slidenum">
              <a:rPr lang="de-DE" b="0" smtClean="0">
                <a:solidFill>
                  <a:prstClr val="black">
                    <a:tint val="75000"/>
                  </a:prstClr>
                </a:solidFill>
                <a:effectLst/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de-DE" b="0">
              <a:solidFill>
                <a:prstClr val="black">
                  <a:tint val="75000"/>
                </a:prstClr>
              </a:solidFill>
              <a:effectLst/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81" y="6223000"/>
            <a:ext cx="4953000" cy="63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389592" cy="673100"/>
          </a:xfrm>
          <a:prstGeom prst="rect">
            <a:avLst/>
          </a:prstGeom>
        </p:spPr>
      </p:pic>
      <p:sp>
        <p:nvSpPr>
          <p:cNvPr id="16" name="Content Placeholder 15"/>
          <p:cNvSpPr>
            <a:spLocks noGrp="1"/>
          </p:cNvSpPr>
          <p:nvPr>
            <p:ph sz="quarter" idx="13" hasCustomPrompt="1"/>
          </p:nvPr>
        </p:nvSpPr>
        <p:spPr>
          <a:xfrm>
            <a:off x="1256747" y="945931"/>
            <a:ext cx="7651970" cy="8495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800" b="1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smtClean="0"/>
              <a:t>Headline 38pt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5" hasCustomPrompt="1"/>
          </p:nvPr>
        </p:nvSpPr>
        <p:spPr>
          <a:xfrm>
            <a:off x="5355130" y="1676749"/>
            <a:ext cx="3553587" cy="4462904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Text 24pt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  <p:sp>
        <p:nvSpPr>
          <p:cNvPr id="9" name="Content Placeholder 13"/>
          <p:cNvSpPr>
            <a:spLocks noGrp="1"/>
          </p:cNvSpPr>
          <p:nvPr>
            <p:ph sz="quarter" idx="16" hasCustomPrompt="1"/>
          </p:nvPr>
        </p:nvSpPr>
        <p:spPr>
          <a:xfrm>
            <a:off x="1256749" y="1676749"/>
            <a:ext cx="3563485" cy="4462904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Text 24pt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017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s horizontal, 2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74196" y="6342897"/>
            <a:ext cx="6179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464A07AF-66D7-C348-9F8E-91228B109437}" type="slidenum">
              <a:rPr lang="de-DE" b="0" smtClean="0">
                <a:solidFill>
                  <a:prstClr val="black">
                    <a:tint val="75000"/>
                  </a:prstClr>
                </a:solidFill>
                <a:effectLst/>
                <a:latin typeface="Arial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de-DE" b="0">
              <a:solidFill>
                <a:prstClr val="black">
                  <a:tint val="75000"/>
                </a:prstClr>
              </a:solidFill>
              <a:effectLst/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81" y="6223000"/>
            <a:ext cx="4953000" cy="635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389592" cy="673100"/>
          </a:xfrm>
          <a:prstGeom prst="rect">
            <a:avLst/>
          </a:prstGeom>
        </p:spPr>
      </p:pic>
      <p:sp>
        <p:nvSpPr>
          <p:cNvPr id="16" name="Content Placeholder 15"/>
          <p:cNvSpPr>
            <a:spLocks noGrp="1"/>
          </p:cNvSpPr>
          <p:nvPr>
            <p:ph sz="quarter" idx="13" hasCustomPrompt="1"/>
          </p:nvPr>
        </p:nvSpPr>
        <p:spPr>
          <a:xfrm>
            <a:off x="1256747" y="945931"/>
            <a:ext cx="7651970" cy="84958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800" b="1" i="0">
                <a:solidFill>
                  <a:schemeClr val="accent2"/>
                </a:solidFill>
              </a:defRPr>
            </a:lvl1pPr>
          </a:lstStyle>
          <a:p>
            <a:pPr lvl="0"/>
            <a:r>
              <a:rPr lang="de-AT" dirty="0" smtClean="0"/>
              <a:t>Headline 38pt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5" hasCustomPrompt="1"/>
          </p:nvPr>
        </p:nvSpPr>
        <p:spPr>
          <a:xfrm>
            <a:off x="1261699" y="4266696"/>
            <a:ext cx="3553587" cy="1836413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Text 24pt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6" hasCustomPrompt="1"/>
          </p:nvPr>
        </p:nvSpPr>
        <p:spPr>
          <a:xfrm>
            <a:off x="1389592" y="1813792"/>
            <a:ext cx="3420742" cy="2270175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aseline="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Picture, Graph, …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  <p:sp>
        <p:nvSpPr>
          <p:cNvPr id="9" name="Content Placeholder 13"/>
          <p:cNvSpPr>
            <a:spLocks noGrp="1"/>
          </p:cNvSpPr>
          <p:nvPr>
            <p:ph sz="quarter" idx="17" hasCustomPrompt="1"/>
          </p:nvPr>
        </p:nvSpPr>
        <p:spPr>
          <a:xfrm>
            <a:off x="5487975" y="1813792"/>
            <a:ext cx="3420742" cy="2270175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aseline="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Picture, Graph, …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55130" y="4266696"/>
            <a:ext cx="3553587" cy="1836413"/>
          </a:xfrm>
          <a:prstGeom prst="rect">
            <a:avLst/>
          </a:prstGeom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>
                <a:solidFill>
                  <a:schemeClr val="accent2"/>
                </a:solidFill>
              </a:defRPr>
            </a:lvl1pPr>
            <a:lvl2pPr>
              <a:defRPr sz="3400">
                <a:solidFill>
                  <a:schemeClr val="accent2"/>
                </a:solidFill>
              </a:defRPr>
            </a:lvl2pPr>
            <a:lvl3pPr marL="1458000">
              <a:defRPr sz="3400">
                <a:solidFill>
                  <a:schemeClr val="accent2"/>
                </a:solidFill>
              </a:defRPr>
            </a:lvl3pPr>
          </a:lstStyle>
          <a:p>
            <a:pPr marL="0" indent="0">
              <a:buNone/>
            </a:pPr>
            <a:r>
              <a:rPr lang="en-US" dirty="0" smtClean="0"/>
              <a:t>Text 24pt</a:t>
            </a:r>
            <a:endParaRPr lang="en-US" sz="3400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56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914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91" r:id="rId15"/>
    <p:sldLayoutId id="2147483692" r:id="rId16"/>
    <p:sldLayoutId id="2147483693" r:id="rId17"/>
    <p:sldLayoutId id="2147483694" r:id="rId18"/>
    <p:sldLayoutId id="2147483695" r:id="rId19"/>
    <p:sldLayoutId id="2147483696" r:id="rId20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jp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1.png"/><Relationship Id="rId11" Type="http://schemas.openxmlformats.org/officeDocument/2006/relationships/image" Target="../media/image36.jpg"/><Relationship Id="rId5" Type="http://schemas.openxmlformats.org/officeDocument/2006/relationships/image" Target="../media/image30.png"/><Relationship Id="rId10" Type="http://schemas.openxmlformats.org/officeDocument/2006/relationships/image" Target="../media/image35.jpe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2.gif"/><Relationship Id="rId4" Type="http://schemas.openxmlformats.org/officeDocument/2006/relationships/image" Target="../media/image4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51" name="Text Box 7"/>
          <p:cNvSpPr txBox="1">
            <a:spLocks noChangeArrowheads="1"/>
          </p:cNvSpPr>
          <p:nvPr/>
        </p:nvSpPr>
        <p:spPr bwMode="auto">
          <a:xfrm>
            <a:off x="344488" y="1536700"/>
            <a:ext cx="914558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algn="l" defTabSz="957263">
              <a:defRPr>
                <a:solidFill>
                  <a:schemeClr val="tx1"/>
                </a:solidFill>
                <a:latin typeface="Arial" charset="0"/>
              </a:defRPr>
            </a:lvl1pPr>
            <a:lvl2pPr algn="l" defTabSz="957263">
              <a:defRPr>
                <a:solidFill>
                  <a:schemeClr val="tx1"/>
                </a:solidFill>
                <a:latin typeface="Arial" charset="0"/>
              </a:defRPr>
            </a:lvl2pPr>
            <a:lvl3pPr algn="l" defTabSz="957263">
              <a:defRPr>
                <a:solidFill>
                  <a:schemeClr val="tx1"/>
                </a:solidFill>
                <a:latin typeface="Arial" charset="0"/>
              </a:defRPr>
            </a:lvl3pPr>
            <a:lvl4pPr algn="l" defTabSz="957263">
              <a:defRPr>
                <a:solidFill>
                  <a:schemeClr val="tx1"/>
                </a:solidFill>
                <a:latin typeface="Arial" charset="0"/>
              </a:defRPr>
            </a:lvl4pPr>
            <a:lvl5pPr algn="l" defTabSz="957263">
              <a:defRPr>
                <a:solidFill>
                  <a:schemeClr val="tx1"/>
                </a:solidFill>
                <a:latin typeface="Arial" charset="0"/>
              </a:defRPr>
            </a:lvl5pPr>
            <a:lvl6pPr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endParaRPr lang="en-US" sz="2400" b="0" dirty="0">
              <a:solidFill>
                <a:srgbClr val="1F5C9F"/>
              </a:solidFill>
              <a:effectLst/>
              <a:cs typeface="Times New Roman" pitchFamily="18" charset="0"/>
            </a:endParaRPr>
          </a:p>
          <a:p>
            <a:pPr algn="r"/>
            <a:endParaRPr lang="en-US" sz="2400" b="0" dirty="0">
              <a:solidFill>
                <a:srgbClr val="1F5C9F"/>
              </a:solidFill>
              <a:effectLst/>
              <a:cs typeface="Times New Roman" pitchFamily="18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352600" y="2204864"/>
            <a:ext cx="8306699" cy="2880320"/>
          </a:xfrm>
        </p:spPr>
        <p:txBody>
          <a:bodyPr/>
          <a:lstStyle/>
          <a:p>
            <a:r>
              <a:rPr lang="en-US" sz="2400" dirty="0"/>
              <a:t>Pathogen-informed strategies </a:t>
            </a:r>
            <a:r>
              <a:rPr lang="en-US" sz="2400" dirty="0" smtClean="0"/>
              <a:t>for sustainable </a:t>
            </a:r>
            <a:r>
              <a:rPr lang="en-US" sz="2400" dirty="0"/>
              <a:t>broad-spectrum crop resistance (SUSTAIN)</a:t>
            </a:r>
          </a:p>
          <a:p>
            <a:pPr>
              <a:spcBef>
                <a:spcPts val="600"/>
              </a:spcBef>
            </a:pPr>
            <a:r>
              <a:rPr lang="en-GB" sz="2400" dirty="0" smtClean="0"/>
              <a:t>FA1208</a:t>
            </a:r>
            <a:endParaRPr lang="en-GB" sz="2400" dirty="0"/>
          </a:p>
          <a:p>
            <a:pPr>
              <a:spcBef>
                <a:spcPts val="600"/>
              </a:spcBef>
            </a:pPr>
            <a:r>
              <a:rPr lang="en-GB" sz="2400" dirty="0"/>
              <a:t>Start date: </a:t>
            </a:r>
            <a:r>
              <a:rPr lang="en-GB" sz="2400" dirty="0" smtClean="0"/>
              <a:t>19/04/2013</a:t>
            </a:r>
            <a:endParaRPr lang="en-GB" sz="2400" dirty="0"/>
          </a:p>
          <a:p>
            <a:pPr>
              <a:spcBef>
                <a:spcPts val="600"/>
              </a:spcBef>
            </a:pPr>
            <a:r>
              <a:rPr lang="en-GB" sz="2400" dirty="0"/>
              <a:t>End date: </a:t>
            </a:r>
            <a:r>
              <a:rPr lang="en-GB" sz="2400" dirty="0" smtClean="0"/>
              <a:t>18/04/2017</a:t>
            </a:r>
            <a:endParaRPr lang="en-GB" sz="2400" dirty="0"/>
          </a:p>
          <a:p>
            <a:pPr>
              <a:spcBef>
                <a:spcPts val="600"/>
              </a:spcBef>
            </a:pPr>
            <a:r>
              <a:rPr lang="en-GB" sz="2400" dirty="0" smtClean="0"/>
              <a:t>Year</a:t>
            </a:r>
            <a:r>
              <a:rPr lang="en-GB" sz="2400" dirty="0"/>
              <a:t>: </a:t>
            </a:r>
            <a:r>
              <a:rPr lang="en-GB" sz="2400" dirty="0" smtClean="0">
                <a:solidFill>
                  <a:srgbClr val="FF0000"/>
                </a:solidFill>
              </a:rPr>
              <a:t>1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352600" y="5100188"/>
            <a:ext cx="8072239" cy="1209132"/>
          </a:xfrm>
        </p:spPr>
        <p:txBody>
          <a:bodyPr/>
          <a:lstStyle/>
          <a:p>
            <a:r>
              <a:rPr lang="en-GB" sz="2400" dirty="0" smtClean="0"/>
              <a:t>Thomas </a:t>
            </a:r>
            <a:r>
              <a:rPr lang="en-GB" sz="2400" dirty="0" err="1" smtClean="0"/>
              <a:t>Kroj</a:t>
            </a:r>
            <a:endParaRPr lang="en-GB" sz="2400" dirty="0"/>
          </a:p>
          <a:p>
            <a:r>
              <a:rPr lang="en-GB" sz="2400" b="0" dirty="0" smtClean="0"/>
              <a:t>INRA (National Agronomic Research Institute)  FRANCE</a:t>
            </a:r>
            <a:endParaRPr lang="en-GB" sz="2400" b="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42313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-29237" y="0"/>
            <a:ext cx="99352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en-US" sz="2400" i="1">
                <a:latin typeface="Lucida Grande"/>
              </a:rPr>
              <a:t>SWEET14 is targeted by multiple strains…</a:t>
            </a:r>
            <a:endParaRPr lang="en-US" altLang="en-US" sz="2400" i="1">
              <a:latin typeface="Lucida Grande"/>
            </a:endParaRPr>
          </a:p>
        </p:txBody>
      </p:sp>
      <p:sp>
        <p:nvSpPr>
          <p:cNvPr id="18" name="Arrondir un rectangle avec un coin diagonal 17"/>
          <p:cNvSpPr/>
          <p:nvPr/>
        </p:nvSpPr>
        <p:spPr>
          <a:xfrm>
            <a:off x="740532" y="836720"/>
            <a:ext cx="9165000" cy="72000"/>
          </a:xfrm>
          <a:prstGeom prst="round2DiagRect">
            <a:avLst/>
          </a:prstGeom>
          <a:gradFill flip="none" rotWithShape="1">
            <a:gsLst>
              <a:gs pos="93000">
                <a:srgbClr val="E7FDDF"/>
              </a:gs>
              <a:gs pos="97000">
                <a:schemeClr val="bg1"/>
              </a:gs>
              <a:gs pos="0">
                <a:srgbClr val="50C947"/>
              </a:gs>
              <a:gs pos="39000">
                <a:srgbClr val="86FE72">
                  <a:alpha val="56863"/>
                </a:srgbClr>
              </a:gs>
              <a:gs pos="87000">
                <a:srgbClr val="DCFCD0"/>
              </a:gs>
              <a:gs pos="81000">
                <a:srgbClr val="BBF9A5">
                  <a:alpha val="22745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Forme libre 19"/>
          <p:cNvSpPr/>
          <p:nvPr/>
        </p:nvSpPr>
        <p:spPr>
          <a:xfrm>
            <a:off x="5192052" y="2347913"/>
            <a:ext cx="2366433" cy="1524000"/>
          </a:xfrm>
          <a:custGeom>
            <a:avLst/>
            <a:gdLst>
              <a:gd name="connsiteX0" fmla="*/ 25400 w 2184400"/>
              <a:gd name="connsiteY0" fmla="*/ 0 h 1524000"/>
              <a:gd name="connsiteX1" fmla="*/ 0 w 2184400"/>
              <a:gd name="connsiteY1" fmla="*/ 1524000 h 1524000"/>
              <a:gd name="connsiteX2" fmla="*/ 584200 w 2184400"/>
              <a:gd name="connsiteY2" fmla="*/ 1515534 h 1524000"/>
              <a:gd name="connsiteX3" fmla="*/ 2184400 w 2184400"/>
              <a:gd name="connsiteY3" fmla="*/ 16934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4400" h="1524000">
                <a:moveTo>
                  <a:pt x="25400" y="0"/>
                </a:moveTo>
                <a:lnTo>
                  <a:pt x="0" y="1524000"/>
                </a:lnTo>
                <a:lnTo>
                  <a:pt x="584200" y="1515534"/>
                </a:lnTo>
                <a:lnTo>
                  <a:pt x="2184400" y="16934"/>
                </a:lnTo>
              </a:path>
            </a:pathLst>
          </a:custGeom>
          <a:solidFill>
            <a:schemeClr val="bg1">
              <a:lumMod val="85000"/>
              <a:alpha val="60000"/>
            </a:schemeClr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cxnSp>
        <p:nvCxnSpPr>
          <p:cNvPr id="21" name="Connecteur droit 20"/>
          <p:cNvCxnSpPr>
            <a:endCxn id="29" idx="1"/>
          </p:cNvCxnSpPr>
          <p:nvPr/>
        </p:nvCxnSpPr>
        <p:spPr>
          <a:xfrm flipV="1">
            <a:off x="1730111" y="3889377"/>
            <a:ext cx="5855891" cy="4764"/>
          </a:xfrm>
          <a:prstGeom prst="line">
            <a:avLst/>
          </a:prstGeom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Forme libre 23"/>
          <p:cNvSpPr/>
          <p:nvPr/>
        </p:nvSpPr>
        <p:spPr>
          <a:xfrm flipV="1">
            <a:off x="3344996" y="3906839"/>
            <a:ext cx="2349235" cy="769937"/>
          </a:xfrm>
          <a:custGeom>
            <a:avLst/>
            <a:gdLst>
              <a:gd name="connsiteX0" fmla="*/ 0 w 2167467"/>
              <a:gd name="connsiteY0" fmla="*/ 0 h 804334"/>
              <a:gd name="connsiteX1" fmla="*/ 889000 w 2167467"/>
              <a:gd name="connsiteY1" fmla="*/ 804334 h 804334"/>
              <a:gd name="connsiteX2" fmla="*/ 1710267 w 2167467"/>
              <a:gd name="connsiteY2" fmla="*/ 795867 h 804334"/>
              <a:gd name="connsiteX3" fmla="*/ 2167467 w 2167467"/>
              <a:gd name="connsiteY3" fmla="*/ 8467 h 804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7467" h="804334">
                <a:moveTo>
                  <a:pt x="0" y="0"/>
                </a:moveTo>
                <a:lnTo>
                  <a:pt x="889000" y="804334"/>
                </a:lnTo>
                <a:lnTo>
                  <a:pt x="1710267" y="795867"/>
                </a:lnTo>
                <a:lnTo>
                  <a:pt x="2167467" y="8467"/>
                </a:lnTo>
              </a:path>
            </a:pathLst>
          </a:custGeom>
          <a:solidFill>
            <a:schemeClr val="bg1">
              <a:lumMod val="85000"/>
              <a:alpha val="60000"/>
            </a:schemeClr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2" name="Grouper 166"/>
          <p:cNvGrpSpPr/>
          <p:nvPr/>
        </p:nvGrpSpPr>
        <p:grpSpPr>
          <a:xfrm>
            <a:off x="4970942" y="3731887"/>
            <a:ext cx="862603" cy="324700"/>
            <a:chOff x="3147588" y="2474766"/>
            <a:chExt cx="796249" cy="324700"/>
          </a:xfrm>
          <a:solidFill>
            <a:srgbClr val="DE3C3F"/>
          </a:solidFill>
        </p:grpSpPr>
        <p:sp>
          <p:nvSpPr>
            <p:cNvPr id="111" name="Ellipse 110"/>
            <p:cNvSpPr/>
            <p:nvPr/>
          </p:nvSpPr>
          <p:spPr>
            <a:xfrm>
              <a:off x="3630920" y="2474766"/>
              <a:ext cx="312917" cy="324700"/>
            </a:xfrm>
            <a:prstGeom prst="ellipse">
              <a:avLst/>
            </a:prstGeom>
            <a:grpFill/>
            <a:ln w="19050" cap="flat" cmpd="sng" algn="ctr">
              <a:solidFill>
                <a:srgbClr val="DE3C3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2" name="Ellipse 111"/>
            <p:cNvSpPr/>
            <p:nvPr/>
          </p:nvSpPr>
          <p:spPr>
            <a:xfrm>
              <a:off x="3147588" y="2474766"/>
              <a:ext cx="312917" cy="324700"/>
            </a:xfrm>
            <a:prstGeom prst="ellipse">
              <a:avLst/>
            </a:prstGeom>
            <a:grpFill/>
            <a:ln w="19050" cap="flat" cmpd="sng" algn="ctr">
              <a:solidFill>
                <a:srgbClr val="DE3C3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3" name="Rectangle à coins arrondis 112"/>
            <p:cNvSpPr/>
            <p:nvPr/>
          </p:nvSpPr>
          <p:spPr>
            <a:xfrm>
              <a:off x="3270623" y="2474766"/>
              <a:ext cx="544095" cy="324700"/>
            </a:xfrm>
            <a:prstGeom prst="roundRect">
              <a:avLst/>
            </a:prstGeom>
            <a:grpFill/>
            <a:ln w="19050" cap="flat" cmpd="sng" algn="ctr">
              <a:solidFill>
                <a:srgbClr val="DE3C3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 i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6" name="Forme libre 25"/>
          <p:cNvSpPr/>
          <p:nvPr/>
        </p:nvSpPr>
        <p:spPr>
          <a:xfrm>
            <a:off x="3338117" y="2982913"/>
            <a:ext cx="2349235" cy="533400"/>
          </a:xfrm>
          <a:custGeom>
            <a:avLst/>
            <a:gdLst>
              <a:gd name="connsiteX0" fmla="*/ 0 w 2167467"/>
              <a:gd name="connsiteY0" fmla="*/ 0 h 804334"/>
              <a:gd name="connsiteX1" fmla="*/ 889000 w 2167467"/>
              <a:gd name="connsiteY1" fmla="*/ 804334 h 804334"/>
              <a:gd name="connsiteX2" fmla="*/ 1710267 w 2167467"/>
              <a:gd name="connsiteY2" fmla="*/ 795867 h 804334"/>
              <a:gd name="connsiteX3" fmla="*/ 2167467 w 2167467"/>
              <a:gd name="connsiteY3" fmla="*/ 8467 h 804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7467" h="804334">
                <a:moveTo>
                  <a:pt x="0" y="0"/>
                </a:moveTo>
                <a:lnTo>
                  <a:pt x="889000" y="804334"/>
                </a:lnTo>
                <a:lnTo>
                  <a:pt x="1710267" y="795867"/>
                </a:lnTo>
                <a:lnTo>
                  <a:pt x="2167467" y="8467"/>
                </a:lnTo>
              </a:path>
            </a:pathLst>
          </a:custGeom>
          <a:solidFill>
            <a:schemeClr val="bg1">
              <a:lumMod val="85000"/>
              <a:alpha val="60000"/>
            </a:schemeClr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7" name="Forme libre 26"/>
          <p:cNvSpPr/>
          <p:nvPr/>
        </p:nvSpPr>
        <p:spPr>
          <a:xfrm>
            <a:off x="1037035" y="3348038"/>
            <a:ext cx="2545292" cy="539750"/>
          </a:xfrm>
          <a:custGeom>
            <a:avLst/>
            <a:gdLst>
              <a:gd name="connsiteX0" fmla="*/ 0 w 2349500"/>
              <a:gd name="connsiteY0" fmla="*/ 0 h 539750"/>
              <a:gd name="connsiteX1" fmla="*/ 1536700 w 2349500"/>
              <a:gd name="connsiteY1" fmla="*/ 539750 h 539750"/>
              <a:gd name="connsiteX2" fmla="*/ 2349500 w 2349500"/>
              <a:gd name="connsiteY2" fmla="*/ 539750 h 539750"/>
              <a:gd name="connsiteX3" fmla="*/ 2197100 w 2349500"/>
              <a:gd name="connsiteY3" fmla="*/ 6350 h 53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9500" h="539750">
                <a:moveTo>
                  <a:pt x="0" y="0"/>
                </a:moveTo>
                <a:lnTo>
                  <a:pt x="1536700" y="539750"/>
                </a:lnTo>
                <a:lnTo>
                  <a:pt x="2349500" y="539750"/>
                </a:lnTo>
                <a:lnTo>
                  <a:pt x="2197100" y="6350"/>
                </a:lnTo>
              </a:path>
            </a:pathLst>
          </a:custGeom>
          <a:solidFill>
            <a:schemeClr val="bg1">
              <a:lumMod val="85000"/>
              <a:alpha val="60000"/>
            </a:schemeClr>
          </a:solidFill>
          <a:ln w="63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grpSp>
        <p:nvGrpSpPr>
          <p:cNvPr id="15370" name="Grouper 115"/>
          <p:cNvGrpSpPr>
            <a:grpSpLocks/>
          </p:cNvGrpSpPr>
          <p:nvPr/>
        </p:nvGrpSpPr>
        <p:grpSpPr bwMode="auto">
          <a:xfrm>
            <a:off x="4325277" y="3427413"/>
            <a:ext cx="918369" cy="342900"/>
            <a:chOff x="4221307" y="3364544"/>
            <a:chExt cx="847045" cy="343586"/>
          </a:xfrm>
        </p:grpSpPr>
        <p:grpSp>
          <p:nvGrpSpPr>
            <p:cNvPr id="4" name="Grouper 96"/>
            <p:cNvGrpSpPr/>
            <p:nvPr/>
          </p:nvGrpSpPr>
          <p:grpSpPr>
            <a:xfrm>
              <a:off x="4221307" y="3383430"/>
              <a:ext cx="796249" cy="324700"/>
              <a:chOff x="3147588" y="2474766"/>
              <a:chExt cx="796249" cy="324700"/>
            </a:xfrm>
            <a:solidFill>
              <a:srgbClr val="60ABEC"/>
            </a:solidFill>
          </p:grpSpPr>
          <p:sp>
            <p:nvSpPr>
              <p:cNvPr id="108" name="Ellipse 107"/>
              <p:cNvSpPr/>
              <p:nvPr/>
            </p:nvSpPr>
            <p:spPr>
              <a:xfrm>
                <a:off x="3630920" y="2474766"/>
                <a:ext cx="312917" cy="324700"/>
              </a:xfrm>
              <a:prstGeom prst="ellipse">
                <a:avLst/>
              </a:prstGeom>
              <a:grpFill/>
              <a:ln w="19050" cap="flat" cmpd="sng" algn="ctr">
                <a:solidFill>
                  <a:srgbClr val="60ABE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Ellipse 108"/>
              <p:cNvSpPr/>
              <p:nvPr/>
            </p:nvSpPr>
            <p:spPr>
              <a:xfrm>
                <a:off x="3147588" y="2474766"/>
                <a:ext cx="312917" cy="324700"/>
              </a:xfrm>
              <a:prstGeom prst="ellipse">
                <a:avLst/>
              </a:prstGeom>
              <a:grpFill/>
              <a:ln w="19050" cap="flat" cmpd="sng" algn="ctr">
                <a:solidFill>
                  <a:srgbClr val="60ABE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Rectangle à coins arrondis 109"/>
              <p:cNvSpPr/>
              <p:nvPr/>
            </p:nvSpPr>
            <p:spPr>
              <a:xfrm>
                <a:off x="3270623" y="2474766"/>
                <a:ext cx="544095" cy="324700"/>
              </a:xfrm>
              <a:prstGeom prst="roundRect">
                <a:avLst/>
              </a:prstGeom>
              <a:grpFill/>
              <a:ln w="19050" cap="flat" cmpd="sng" algn="ctr">
                <a:solidFill>
                  <a:srgbClr val="60ABE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600" i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395" name="ZoneTexte 106"/>
            <p:cNvSpPr txBox="1">
              <a:spLocks noChangeArrowheads="1"/>
            </p:cNvSpPr>
            <p:nvPr/>
          </p:nvSpPr>
          <p:spPr bwMode="auto">
            <a:xfrm>
              <a:off x="4244201" y="3364544"/>
              <a:ext cx="82415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fr-FR" altLang="en-US" sz="1600" i="1">
                  <a:latin typeface="Arial" pitchFamily="34" charset="0"/>
                </a:rPr>
                <a:t>pthXo3</a:t>
              </a:r>
            </a:p>
          </p:txBody>
        </p:sp>
      </p:grpSp>
      <p:sp>
        <p:nvSpPr>
          <p:cNvPr id="29" name="Flèche vers la droite 73"/>
          <p:cNvSpPr/>
          <p:nvPr/>
        </p:nvSpPr>
        <p:spPr>
          <a:xfrm>
            <a:off x="7586002" y="3576639"/>
            <a:ext cx="2127382" cy="625475"/>
          </a:xfrm>
          <a:prstGeom prst="rightArrow">
            <a:avLst/>
          </a:prstGeom>
          <a:solidFill>
            <a:srgbClr val="FFFFFF"/>
          </a:solidFill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i="1" dirty="0">
                <a:solidFill>
                  <a:schemeClr val="tx1"/>
                </a:solidFill>
              </a:rPr>
              <a:t>SWEET14</a:t>
            </a:r>
          </a:p>
        </p:txBody>
      </p:sp>
      <p:grpSp>
        <p:nvGrpSpPr>
          <p:cNvPr id="15372" name="Grouper 75"/>
          <p:cNvGrpSpPr>
            <a:grpSpLocks/>
          </p:cNvGrpSpPr>
          <p:nvPr/>
        </p:nvGrpSpPr>
        <p:grpSpPr bwMode="auto">
          <a:xfrm>
            <a:off x="2712113" y="3727450"/>
            <a:ext cx="863335" cy="323850"/>
            <a:chOff x="3147588" y="2474766"/>
            <a:chExt cx="796249" cy="324700"/>
          </a:xfrm>
        </p:grpSpPr>
        <p:sp>
          <p:nvSpPr>
            <p:cNvPr id="103" name="Ellipse 102"/>
            <p:cNvSpPr/>
            <p:nvPr/>
          </p:nvSpPr>
          <p:spPr>
            <a:xfrm>
              <a:off x="3631364" y="2474766"/>
              <a:ext cx="312473" cy="324700"/>
            </a:xfrm>
            <a:prstGeom prst="ellipse">
              <a:avLst/>
            </a:prstGeom>
            <a:solidFill>
              <a:srgbClr val="DD6C45"/>
            </a:solidFill>
            <a:ln w="19050" cap="flat" cmpd="sng" algn="ctr">
              <a:solidFill>
                <a:srgbClr val="DD6C4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4" name="Ellipse 103"/>
            <p:cNvSpPr/>
            <p:nvPr/>
          </p:nvSpPr>
          <p:spPr>
            <a:xfrm>
              <a:off x="3147588" y="2474766"/>
              <a:ext cx="312472" cy="324700"/>
            </a:xfrm>
            <a:prstGeom prst="ellipse">
              <a:avLst/>
            </a:prstGeom>
            <a:solidFill>
              <a:srgbClr val="DD6C45"/>
            </a:solidFill>
            <a:ln w="19050" cap="flat" cmpd="sng" algn="ctr">
              <a:solidFill>
                <a:srgbClr val="DD6C4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5" name="Rectangle à coins arrondis 104"/>
            <p:cNvSpPr/>
            <p:nvPr/>
          </p:nvSpPr>
          <p:spPr>
            <a:xfrm>
              <a:off x="3271308" y="2474766"/>
              <a:ext cx="544050" cy="324700"/>
            </a:xfrm>
            <a:prstGeom prst="roundRect">
              <a:avLst/>
            </a:prstGeom>
            <a:solidFill>
              <a:srgbClr val="DD6C45"/>
            </a:solidFill>
            <a:ln w="19050" cap="flat" cmpd="sng" algn="ctr">
              <a:solidFill>
                <a:srgbClr val="DD6C4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 i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er 65"/>
          <p:cNvGrpSpPr/>
          <p:nvPr/>
        </p:nvGrpSpPr>
        <p:grpSpPr>
          <a:xfrm>
            <a:off x="1017953" y="3064212"/>
            <a:ext cx="2433197" cy="322243"/>
            <a:chOff x="1550512" y="4315576"/>
            <a:chExt cx="6432546" cy="991687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sp>
          <p:nvSpPr>
            <p:cNvPr id="89" name="Rectangle à coins arrondis 88"/>
            <p:cNvSpPr/>
            <p:nvPr/>
          </p:nvSpPr>
          <p:spPr>
            <a:xfrm>
              <a:off x="1550512" y="4462990"/>
              <a:ext cx="6432546" cy="73706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0" name="Ellipse 89"/>
            <p:cNvSpPr/>
            <p:nvPr/>
          </p:nvSpPr>
          <p:spPr>
            <a:xfrm>
              <a:off x="2756611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1" name="Ellipse 90"/>
            <p:cNvSpPr/>
            <p:nvPr/>
          </p:nvSpPr>
          <p:spPr>
            <a:xfrm>
              <a:off x="3095662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2" name="Ellipse 91"/>
            <p:cNvSpPr/>
            <p:nvPr/>
          </p:nvSpPr>
          <p:spPr>
            <a:xfrm>
              <a:off x="3434713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3" name="Ellipse 92"/>
            <p:cNvSpPr/>
            <p:nvPr/>
          </p:nvSpPr>
          <p:spPr>
            <a:xfrm>
              <a:off x="3773764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4" name="Ellipse 93"/>
            <p:cNvSpPr/>
            <p:nvPr/>
          </p:nvSpPr>
          <p:spPr>
            <a:xfrm>
              <a:off x="4112815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5" name="Ellipse 94"/>
            <p:cNvSpPr/>
            <p:nvPr/>
          </p:nvSpPr>
          <p:spPr>
            <a:xfrm>
              <a:off x="4451866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6" name="Ellipse 95"/>
            <p:cNvSpPr/>
            <p:nvPr/>
          </p:nvSpPr>
          <p:spPr>
            <a:xfrm>
              <a:off x="4790917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7" name="Ellipse 96"/>
            <p:cNvSpPr/>
            <p:nvPr/>
          </p:nvSpPr>
          <p:spPr>
            <a:xfrm>
              <a:off x="5129968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8" name="Ellipse 97"/>
            <p:cNvSpPr/>
            <p:nvPr/>
          </p:nvSpPr>
          <p:spPr>
            <a:xfrm>
              <a:off x="5469019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9" name="Ellipse 98"/>
            <p:cNvSpPr/>
            <p:nvPr/>
          </p:nvSpPr>
          <p:spPr>
            <a:xfrm>
              <a:off x="5808069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0" name="Ellipse 99"/>
            <p:cNvSpPr/>
            <p:nvPr/>
          </p:nvSpPr>
          <p:spPr>
            <a:xfrm>
              <a:off x="6147109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1" name="Rectangle à coins arrondis 100"/>
            <p:cNvSpPr/>
            <p:nvPr/>
          </p:nvSpPr>
          <p:spPr>
            <a:xfrm>
              <a:off x="7394866" y="4468342"/>
              <a:ext cx="152400" cy="737064"/>
            </a:xfrm>
            <a:prstGeom prst="round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2" name="Rectangle à coins arrondis 101"/>
            <p:cNvSpPr/>
            <p:nvPr/>
          </p:nvSpPr>
          <p:spPr>
            <a:xfrm>
              <a:off x="7159594" y="4460326"/>
              <a:ext cx="152400" cy="737064"/>
            </a:xfrm>
            <a:prstGeom prst="round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5374" name="Grouper 107"/>
          <p:cNvGrpSpPr>
            <a:grpSpLocks/>
          </p:cNvGrpSpPr>
          <p:nvPr/>
        </p:nvGrpSpPr>
        <p:grpSpPr bwMode="auto">
          <a:xfrm>
            <a:off x="4316677" y="3700463"/>
            <a:ext cx="896012" cy="350837"/>
            <a:chOff x="4225544" y="3694763"/>
            <a:chExt cx="826862" cy="352053"/>
          </a:xfrm>
        </p:grpSpPr>
        <p:grpSp>
          <p:nvGrpSpPr>
            <p:cNvPr id="8" name="Grouper 96"/>
            <p:cNvGrpSpPr/>
            <p:nvPr/>
          </p:nvGrpSpPr>
          <p:grpSpPr>
            <a:xfrm>
              <a:off x="4225544" y="3722116"/>
              <a:ext cx="796249" cy="324700"/>
              <a:chOff x="3147588" y="2474766"/>
              <a:chExt cx="796249" cy="324700"/>
            </a:xfrm>
            <a:solidFill>
              <a:srgbClr val="59A727"/>
            </a:solidFill>
          </p:grpSpPr>
          <p:sp>
            <p:nvSpPr>
              <p:cNvPr id="86" name="Ellipse 85"/>
              <p:cNvSpPr/>
              <p:nvPr/>
            </p:nvSpPr>
            <p:spPr>
              <a:xfrm>
                <a:off x="3630920" y="2474766"/>
                <a:ext cx="312917" cy="324700"/>
              </a:xfrm>
              <a:prstGeom prst="ellipse">
                <a:avLst/>
              </a:prstGeom>
              <a:grpFill/>
              <a:ln w="19050" cap="flat" cmpd="sng" algn="ctr">
                <a:solidFill>
                  <a:srgbClr val="59A727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87" name="Ellipse 86"/>
              <p:cNvSpPr/>
              <p:nvPr/>
            </p:nvSpPr>
            <p:spPr>
              <a:xfrm>
                <a:off x="3147588" y="2474766"/>
                <a:ext cx="312917" cy="324700"/>
              </a:xfrm>
              <a:prstGeom prst="ellipse">
                <a:avLst/>
              </a:prstGeom>
              <a:grpFill/>
              <a:ln w="19050" cap="flat" cmpd="sng" algn="ctr">
                <a:solidFill>
                  <a:srgbClr val="59A727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Rectangle à coins arrondis 87"/>
              <p:cNvSpPr/>
              <p:nvPr/>
            </p:nvSpPr>
            <p:spPr>
              <a:xfrm>
                <a:off x="3270623" y="2474766"/>
                <a:ext cx="544095" cy="324700"/>
              </a:xfrm>
              <a:prstGeom prst="roundRect">
                <a:avLst/>
              </a:prstGeom>
              <a:grpFill/>
              <a:ln w="19050" cap="flat" cmpd="sng" algn="ctr">
                <a:solidFill>
                  <a:srgbClr val="59A727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 sz="1600" i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5390" name="ZoneTexte 84"/>
            <p:cNvSpPr txBox="1">
              <a:spLocks noChangeArrowheads="1"/>
            </p:cNvSpPr>
            <p:nvPr/>
          </p:nvSpPr>
          <p:spPr bwMode="auto">
            <a:xfrm>
              <a:off x="4239977" y="3694763"/>
              <a:ext cx="812429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fr-FR" altLang="en-US" sz="1600" i="1">
                  <a:latin typeface="Arial" pitchFamily="34" charset="0"/>
                </a:rPr>
                <a:t>avrXa7</a:t>
              </a:r>
            </a:p>
          </p:txBody>
        </p:sp>
      </p:grpSp>
      <p:sp>
        <p:nvSpPr>
          <p:cNvPr id="15375" name="ZoneTexte 32"/>
          <p:cNvSpPr txBox="1">
            <a:spLocks noChangeArrowheads="1"/>
          </p:cNvSpPr>
          <p:nvPr/>
        </p:nvSpPr>
        <p:spPr bwMode="auto">
          <a:xfrm>
            <a:off x="2872150" y="3706813"/>
            <a:ext cx="57259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altLang="en-US" sz="1600" i="1">
                <a:latin typeface="Arial" pitchFamily="34" charset="0"/>
              </a:rPr>
              <a:t>talC</a:t>
            </a:r>
          </a:p>
        </p:txBody>
      </p:sp>
      <p:sp>
        <p:nvSpPr>
          <p:cNvPr id="15376" name="ZoneTexte 33"/>
          <p:cNvSpPr txBox="1">
            <a:spLocks noChangeArrowheads="1"/>
          </p:cNvSpPr>
          <p:nvPr/>
        </p:nvSpPr>
        <p:spPr bwMode="auto">
          <a:xfrm>
            <a:off x="1660579" y="2673350"/>
            <a:ext cx="10171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altLang="en-US" sz="1800">
                <a:latin typeface="Arial" pitchFamily="34" charset="0"/>
              </a:rPr>
              <a:t>TalC</a:t>
            </a:r>
            <a:r>
              <a:rPr lang="fr-FR" altLang="en-US" sz="1800" baseline="-25000">
                <a:latin typeface="Arial" pitchFamily="34" charset="0"/>
              </a:rPr>
              <a:t>BAI3</a:t>
            </a:r>
          </a:p>
        </p:txBody>
      </p:sp>
      <p:grpSp>
        <p:nvGrpSpPr>
          <p:cNvPr id="9" name="Grouper 65"/>
          <p:cNvGrpSpPr/>
          <p:nvPr/>
        </p:nvGrpSpPr>
        <p:grpSpPr>
          <a:xfrm>
            <a:off x="3320963" y="4578394"/>
            <a:ext cx="2433197" cy="322243"/>
            <a:chOff x="1550512" y="4315576"/>
            <a:chExt cx="6432546" cy="991687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sp>
          <p:nvSpPr>
            <p:cNvPr id="70" name="Rectangle à coins arrondis 69"/>
            <p:cNvSpPr/>
            <p:nvPr/>
          </p:nvSpPr>
          <p:spPr>
            <a:xfrm>
              <a:off x="1550512" y="4462990"/>
              <a:ext cx="6432546" cy="73706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1" name="Ellipse 70"/>
            <p:cNvSpPr/>
            <p:nvPr/>
          </p:nvSpPr>
          <p:spPr>
            <a:xfrm>
              <a:off x="2756611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2" name="Ellipse 71"/>
            <p:cNvSpPr/>
            <p:nvPr/>
          </p:nvSpPr>
          <p:spPr>
            <a:xfrm>
              <a:off x="3095662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3" name="Ellipse 72"/>
            <p:cNvSpPr/>
            <p:nvPr/>
          </p:nvSpPr>
          <p:spPr>
            <a:xfrm>
              <a:off x="3434713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4" name="Ellipse 73"/>
            <p:cNvSpPr/>
            <p:nvPr/>
          </p:nvSpPr>
          <p:spPr>
            <a:xfrm>
              <a:off x="3773764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5" name="Ellipse 74"/>
            <p:cNvSpPr/>
            <p:nvPr/>
          </p:nvSpPr>
          <p:spPr>
            <a:xfrm>
              <a:off x="4112815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6" name="Ellipse 75"/>
            <p:cNvSpPr/>
            <p:nvPr/>
          </p:nvSpPr>
          <p:spPr>
            <a:xfrm>
              <a:off x="4451866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7" name="Ellipse 76"/>
            <p:cNvSpPr/>
            <p:nvPr/>
          </p:nvSpPr>
          <p:spPr>
            <a:xfrm>
              <a:off x="4790917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8" name="Ellipse 77"/>
            <p:cNvSpPr/>
            <p:nvPr/>
          </p:nvSpPr>
          <p:spPr>
            <a:xfrm>
              <a:off x="5129968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9" name="Ellipse 78"/>
            <p:cNvSpPr/>
            <p:nvPr/>
          </p:nvSpPr>
          <p:spPr>
            <a:xfrm>
              <a:off x="5469019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0" name="Ellipse 79"/>
            <p:cNvSpPr/>
            <p:nvPr/>
          </p:nvSpPr>
          <p:spPr>
            <a:xfrm>
              <a:off x="5808069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1" name="Ellipse 80"/>
            <p:cNvSpPr/>
            <p:nvPr/>
          </p:nvSpPr>
          <p:spPr>
            <a:xfrm>
              <a:off x="6147109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2" name="Rectangle à coins arrondis 81"/>
            <p:cNvSpPr/>
            <p:nvPr/>
          </p:nvSpPr>
          <p:spPr>
            <a:xfrm>
              <a:off x="7394866" y="4468342"/>
              <a:ext cx="152400" cy="737064"/>
            </a:xfrm>
            <a:prstGeom prst="round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3" name="Rectangle à coins arrondis 82"/>
            <p:cNvSpPr/>
            <p:nvPr/>
          </p:nvSpPr>
          <p:spPr>
            <a:xfrm>
              <a:off x="7159594" y="4460326"/>
              <a:ext cx="152400" cy="737064"/>
            </a:xfrm>
            <a:prstGeom prst="round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0" name="Grouper 65"/>
          <p:cNvGrpSpPr/>
          <p:nvPr/>
        </p:nvGrpSpPr>
        <p:grpSpPr>
          <a:xfrm>
            <a:off x="3302618" y="2710914"/>
            <a:ext cx="2433197" cy="322243"/>
            <a:chOff x="1550512" y="4315576"/>
            <a:chExt cx="6432546" cy="991687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sp>
          <p:nvSpPr>
            <p:cNvPr id="56" name="Rectangle à coins arrondis 55"/>
            <p:cNvSpPr/>
            <p:nvPr/>
          </p:nvSpPr>
          <p:spPr>
            <a:xfrm>
              <a:off x="1550512" y="4462990"/>
              <a:ext cx="6432546" cy="73706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7" name="Ellipse 56"/>
            <p:cNvSpPr/>
            <p:nvPr/>
          </p:nvSpPr>
          <p:spPr>
            <a:xfrm>
              <a:off x="2756611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8" name="Ellipse 57"/>
            <p:cNvSpPr/>
            <p:nvPr/>
          </p:nvSpPr>
          <p:spPr>
            <a:xfrm>
              <a:off x="3095662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" name="Ellipse 58"/>
            <p:cNvSpPr/>
            <p:nvPr/>
          </p:nvSpPr>
          <p:spPr>
            <a:xfrm>
              <a:off x="3434713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Ellipse 59"/>
            <p:cNvSpPr/>
            <p:nvPr/>
          </p:nvSpPr>
          <p:spPr>
            <a:xfrm>
              <a:off x="3773764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1" name="Ellipse 60"/>
            <p:cNvSpPr/>
            <p:nvPr/>
          </p:nvSpPr>
          <p:spPr>
            <a:xfrm>
              <a:off x="4112815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2" name="Ellipse 61"/>
            <p:cNvSpPr/>
            <p:nvPr/>
          </p:nvSpPr>
          <p:spPr>
            <a:xfrm>
              <a:off x="4451866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3" name="Ellipse 62"/>
            <p:cNvSpPr/>
            <p:nvPr/>
          </p:nvSpPr>
          <p:spPr>
            <a:xfrm>
              <a:off x="4790917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4" name="Ellipse 63"/>
            <p:cNvSpPr/>
            <p:nvPr/>
          </p:nvSpPr>
          <p:spPr>
            <a:xfrm>
              <a:off x="5129968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5" name="Ellipse 64"/>
            <p:cNvSpPr/>
            <p:nvPr/>
          </p:nvSpPr>
          <p:spPr>
            <a:xfrm>
              <a:off x="5469019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6" name="Ellipse 65"/>
            <p:cNvSpPr/>
            <p:nvPr/>
          </p:nvSpPr>
          <p:spPr>
            <a:xfrm>
              <a:off x="5808069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7" name="Ellipse 66"/>
            <p:cNvSpPr/>
            <p:nvPr/>
          </p:nvSpPr>
          <p:spPr>
            <a:xfrm>
              <a:off x="6147109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8" name="Rectangle à coins arrondis 67"/>
            <p:cNvSpPr/>
            <p:nvPr/>
          </p:nvSpPr>
          <p:spPr>
            <a:xfrm>
              <a:off x="7394866" y="4468342"/>
              <a:ext cx="152400" cy="737064"/>
            </a:xfrm>
            <a:prstGeom prst="round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9" name="Rectangle à coins arrondis 68"/>
            <p:cNvSpPr/>
            <p:nvPr/>
          </p:nvSpPr>
          <p:spPr>
            <a:xfrm>
              <a:off x="7159594" y="4460326"/>
              <a:ext cx="152400" cy="737064"/>
            </a:xfrm>
            <a:prstGeom prst="round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5379" name="ZoneTexte 36"/>
          <p:cNvSpPr txBox="1">
            <a:spLocks noChangeArrowheads="1"/>
          </p:cNvSpPr>
          <p:nvPr/>
        </p:nvSpPr>
        <p:spPr bwMode="auto">
          <a:xfrm>
            <a:off x="3735885" y="2333625"/>
            <a:ext cx="14750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altLang="en-US" sz="1800">
                <a:latin typeface="Arial" pitchFamily="34" charset="0"/>
              </a:rPr>
              <a:t>PthXo3</a:t>
            </a:r>
            <a:r>
              <a:rPr lang="fr-FR" altLang="en-US" sz="1800" baseline="-25000">
                <a:latin typeface="Arial" pitchFamily="34" charset="0"/>
              </a:rPr>
              <a:t>PXO61</a:t>
            </a:r>
          </a:p>
        </p:txBody>
      </p:sp>
      <p:sp>
        <p:nvSpPr>
          <p:cNvPr id="15380" name="ZoneTexte 37"/>
          <p:cNvSpPr txBox="1">
            <a:spLocks noChangeArrowheads="1"/>
          </p:cNvSpPr>
          <p:nvPr/>
        </p:nvSpPr>
        <p:spPr bwMode="auto">
          <a:xfrm>
            <a:off x="5258489" y="3706813"/>
            <a:ext cx="53892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altLang="en-US" sz="1600" i="1">
                <a:latin typeface="Arial" pitchFamily="34" charset="0"/>
              </a:rPr>
              <a:t>tal5</a:t>
            </a:r>
          </a:p>
        </p:txBody>
      </p:sp>
      <p:grpSp>
        <p:nvGrpSpPr>
          <p:cNvPr id="11" name="Grouper 65"/>
          <p:cNvGrpSpPr/>
          <p:nvPr/>
        </p:nvGrpSpPr>
        <p:grpSpPr>
          <a:xfrm>
            <a:off x="5178209" y="2070141"/>
            <a:ext cx="2433197" cy="322243"/>
            <a:chOff x="1550512" y="4315576"/>
            <a:chExt cx="6432546" cy="991687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sp>
          <p:nvSpPr>
            <p:cNvPr id="42" name="Rectangle à coins arrondis 41"/>
            <p:cNvSpPr/>
            <p:nvPr/>
          </p:nvSpPr>
          <p:spPr>
            <a:xfrm>
              <a:off x="1550512" y="4462990"/>
              <a:ext cx="6432546" cy="73706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3" name="Ellipse 42"/>
            <p:cNvSpPr/>
            <p:nvPr/>
          </p:nvSpPr>
          <p:spPr>
            <a:xfrm>
              <a:off x="2756611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4" name="Ellipse 43"/>
            <p:cNvSpPr/>
            <p:nvPr/>
          </p:nvSpPr>
          <p:spPr>
            <a:xfrm>
              <a:off x="3095662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5" name="Ellipse 44"/>
            <p:cNvSpPr/>
            <p:nvPr/>
          </p:nvSpPr>
          <p:spPr>
            <a:xfrm>
              <a:off x="3434713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6" name="Ellipse 45"/>
            <p:cNvSpPr/>
            <p:nvPr/>
          </p:nvSpPr>
          <p:spPr>
            <a:xfrm>
              <a:off x="3773764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7" name="Ellipse 46"/>
            <p:cNvSpPr/>
            <p:nvPr/>
          </p:nvSpPr>
          <p:spPr>
            <a:xfrm>
              <a:off x="4112815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8" name="Ellipse 47"/>
            <p:cNvSpPr/>
            <p:nvPr/>
          </p:nvSpPr>
          <p:spPr>
            <a:xfrm>
              <a:off x="4451866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" name="Ellipse 48"/>
            <p:cNvSpPr/>
            <p:nvPr/>
          </p:nvSpPr>
          <p:spPr>
            <a:xfrm>
              <a:off x="4790917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0" name="Ellipse 49"/>
            <p:cNvSpPr/>
            <p:nvPr/>
          </p:nvSpPr>
          <p:spPr>
            <a:xfrm>
              <a:off x="5129968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" name="Ellipse 50"/>
            <p:cNvSpPr/>
            <p:nvPr/>
          </p:nvSpPr>
          <p:spPr>
            <a:xfrm>
              <a:off x="5469019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2" name="Ellipse 51"/>
            <p:cNvSpPr/>
            <p:nvPr/>
          </p:nvSpPr>
          <p:spPr>
            <a:xfrm>
              <a:off x="5808069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3" name="Ellipse 52"/>
            <p:cNvSpPr/>
            <p:nvPr/>
          </p:nvSpPr>
          <p:spPr>
            <a:xfrm>
              <a:off x="6147109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4" name="Rectangle à coins arrondis 53"/>
            <p:cNvSpPr/>
            <p:nvPr/>
          </p:nvSpPr>
          <p:spPr>
            <a:xfrm>
              <a:off x="7394866" y="4468342"/>
              <a:ext cx="152400" cy="737064"/>
            </a:xfrm>
            <a:prstGeom prst="round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5" name="Rectangle à coins arrondis 54"/>
            <p:cNvSpPr/>
            <p:nvPr/>
          </p:nvSpPr>
          <p:spPr>
            <a:xfrm>
              <a:off x="7159594" y="4460326"/>
              <a:ext cx="152400" cy="737064"/>
            </a:xfrm>
            <a:prstGeom prst="round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5382" name="ZoneTexte 39"/>
          <p:cNvSpPr txBox="1">
            <a:spLocks noChangeArrowheads="1"/>
          </p:cNvSpPr>
          <p:nvPr/>
        </p:nvSpPr>
        <p:spPr bwMode="auto">
          <a:xfrm>
            <a:off x="5896896" y="1700213"/>
            <a:ext cx="9962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fr-FR" altLang="en-US" sz="1800">
                <a:latin typeface="Arial" pitchFamily="34" charset="0"/>
              </a:rPr>
              <a:t>Tal5</a:t>
            </a:r>
            <a:r>
              <a:rPr lang="fr-FR" altLang="en-US" sz="1800" baseline="-25000">
                <a:latin typeface="Arial" pitchFamily="34" charset="0"/>
              </a:rPr>
              <a:t>MAI1</a:t>
            </a:r>
          </a:p>
        </p:txBody>
      </p:sp>
      <p:sp>
        <p:nvSpPr>
          <p:cNvPr id="15383" name="ZoneTexte 40"/>
          <p:cNvSpPr txBox="1">
            <a:spLocks noChangeArrowheads="1"/>
          </p:cNvSpPr>
          <p:nvPr/>
        </p:nvSpPr>
        <p:spPr bwMode="auto">
          <a:xfrm>
            <a:off x="3771994" y="4875214"/>
            <a:ext cx="14664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altLang="en-US" sz="1800">
                <a:latin typeface="Arial" pitchFamily="34" charset="0"/>
              </a:rPr>
              <a:t>AvrXa7</a:t>
            </a:r>
            <a:r>
              <a:rPr lang="fr-FR" altLang="en-US" sz="1800" baseline="-25000">
                <a:latin typeface="Arial" pitchFamily="34" charset="0"/>
              </a:rPr>
              <a:t>PXO86</a:t>
            </a:r>
          </a:p>
        </p:txBody>
      </p:sp>
      <p:sp>
        <p:nvSpPr>
          <p:cNvPr id="114" name="ZoneTexte 113"/>
          <p:cNvSpPr txBox="1"/>
          <p:nvPr/>
        </p:nvSpPr>
        <p:spPr>
          <a:xfrm>
            <a:off x="2204746" y="1916114"/>
            <a:ext cx="2199641" cy="523220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i="1" dirty="0">
                <a:solidFill>
                  <a:srgbClr val="6075DD"/>
                </a:solidFill>
              </a:rPr>
              <a:t> Philippines</a:t>
            </a:r>
          </a:p>
        </p:txBody>
      </p:sp>
      <p:sp>
        <p:nvSpPr>
          <p:cNvPr id="115" name="ZoneTexte 114"/>
          <p:cNvSpPr txBox="1"/>
          <p:nvPr/>
        </p:nvSpPr>
        <p:spPr>
          <a:xfrm>
            <a:off x="34604" y="2287588"/>
            <a:ext cx="2462534" cy="523220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i="1" dirty="0">
                <a:solidFill>
                  <a:srgbClr val="FF6600"/>
                </a:solidFill>
              </a:rPr>
              <a:t>Burkina Faso</a:t>
            </a:r>
          </a:p>
        </p:txBody>
      </p:sp>
      <p:sp>
        <p:nvSpPr>
          <p:cNvPr id="15386" name="Rectangle 1"/>
          <p:cNvSpPr>
            <a:spLocks noChangeArrowheads="1"/>
          </p:cNvSpPr>
          <p:nvPr/>
        </p:nvSpPr>
        <p:spPr bwMode="auto">
          <a:xfrm>
            <a:off x="0" y="5517232"/>
            <a:ext cx="99266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en-US" sz="2400" i="1" dirty="0">
                <a:latin typeface="Lucida Grande"/>
              </a:rPr>
              <a:t>…of </a:t>
            </a:r>
            <a:r>
              <a:rPr lang="fr-FR" altLang="en-US" sz="2400" i="1" dirty="0" err="1">
                <a:latin typeface="Lucida Grande"/>
              </a:rPr>
              <a:t>different</a:t>
            </a:r>
            <a:r>
              <a:rPr lang="fr-FR" altLang="en-US" sz="2400" i="1" dirty="0">
                <a:latin typeface="Lucida Grande"/>
              </a:rPr>
              <a:t> </a:t>
            </a:r>
            <a:r>
              <a:rPr lang="fr-FR" altLang="en-US" sz="2400" i="1" dirty="0" err="1">
                <a:latin typeface="Lucida Grande"/>
              </a:rPr>
              <a:t>geographic</a:t>
            </a:r>
            <a:r>
              <a:rPr lang="fr-FR" altLang="en-US" sz="2400" i="1" dirty="0">
                <a:latin typeface="Lucida Grande"/>
              </a:rPr>
              <a:t> </a:t>
            </a:r>
            <a:r>
              <a:rPr lang="fr-FR" altLang="en-US" sz="2400" i="1" dirty="0" err="1">
                <a:latin typeface="Lucida Grande"/>
              </a:rPr>
              <a:t>origins</a:t>
            </a:r>
            <a:r>
              <a:rPr lang="fr-FR" altLang="en-US" sz="2400" i="1" dirty="0">
                <a:latin typeface="Lucida Grande"/>
              </a:rPr>
              <a:t> and </a:t>
            </a:r>
            <a:r>
              <a:rPr lang="fr-FR" altLang="en-US" sz="2400" i="1" dirty="0" err="1">
                <a:latin typeface="Lucida Grande"/>
              </a:rPr>
              <a:t>lineages</a:t>
            </a:r>
            <a:endParaRPr lang="en-US" altLang="en-US" sz="2400" i="1" dirty="0">
              <a:latin typeface="Lucida Grande"/>
            </a:endParaRPr>
          </a:p>
        </p:txBody>
      </p:sp>
      <p:sp>
        <p:nvSpPr>
          <p:cNvPr id="117" name="ZoneTexte 116"/>
          <p:cNvSpPr txBox="1"/>
          <p:nvPr/>
        </p:nvSpPr>
        <p:spPr>
          <a:xfrm>
            <a:off x="5309396" y="1331913"/>
            <a:ext cx="883575" cy="523220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i="1" dirty="0">
                <a:solidFill>
                  <a:srgbClr val="D10202"/>
                </a:solidFill>
              </a:rPr>
              <a:t>Mali</a:t>
            </a:r>
          </a:p>
        </p:txBody>
      </p:sp>
      <p:sp>
        <p:nvSpPr>
          <p:cNvPr id="15388" name="TextBox 19"/>
          <p:cNvSpPr txBox="1">
            <a:spLocks noChangeArrowheads="1"/>
          </p:cNvSpPr>
          <p:nvPr/>
        </p:nvSpPr>
        <p:spPr bwMode="auto">
          <a:xfrm>
            <a:off x="8028307" y="4356100"/>
            <a:ext cx="168507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altLang="en-US" sz="1800" b="1">
                <a:solidFill>
                  <a:srgbClr val="099C1D"/>
                </a:solidFill>
                <a:latin typeface="Arial" pitchFamily="34" charset="0"/>
              </a:rPr>
              <a:t>Susceptibility</a:t>
            </a:r>
          </a:p>
        </p:txBody>
      </p:sp>
      <p:sp>
        <p:nvSpPr>
          <p:cNvPr id="3" name="Rectangle 2"/>
          <p:cNvSpPr/>
          <p:nvPr/>
        </p:nvSpPr>
        <p:spPr>
          <a:xfrm>
            <a:off x="7106740" y="6237312"/>
            <a:ext cx="2598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en-US" i="1" dirty="0" smtClean="0">
                <a:solidFill>
                  <a:schemeClr val="tx1"/>
                </a:solidFill>
                <a:latin typeface="Lucida Grande"/>
              </a:rPr>
              <a:t>B. </a:t>
            </a:r>
            <a:r>
              <a:rPr lang="fr-FR" altLang="en-US" i="1" dirty="0" err="1" smtClean="0">
                <a:solidFill>
                  <a:schemeClr val="tx1"/>
                </a:solidFill>
                <a:latin typeface="Lucida Grande"/>
              </a:rPr>
              <a:t>Szurek</a:t>
            </a:r>
            <a:r>
              <a:rPr lang="fr-FR" altLang="en-US" i="1" dirty="0" smtClean="0">
                <a:solidFill>
                  <a:schemeClr val="tx1"/>
                </a:solidFill>
                <a:latin typeface="Lucida Grande"/>
              </a:rPr>
              <a:t>, FR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08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necteur droit 20"/>
          <p:cNvCxnSpPr>
            <a:endCxn id="29" idx="1"/>
          </p:cNvCxnSpPr>
          <p:nvPr/>
        </p:nvCxnSpPr>
        <p:spPr>
          <a:xfrm flipV="1">
            <a:off x="1730111" y="3889377"/>
            <a:ext cx="5855891" cy="4764"/>
          </a:xfrm>
          <a:prstGeom prst="line">
            <a:avLst/>
          </a:prstGeom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er 166"/>
          <p:cNvGrpSpPr/>
          <p:nvPr/>
        </p:nvGrpSpPr>
        <p:grpSpPr>
          <a:xfrm>
            <a:off x="4970942" y="3731887"/>
            <a:ext cx="862603" cy="324700"/>
            <a:chOff x="3147588" y="2474766"/>
            <a:chExt cx="796249" cy="324700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111" name="Ellipse 110"/>
            <p:cNvSpPr/>
            <p:nvPr/>
          </p:nvSpPr>
          <p:spPr>
            <a:xfrm>
              <a:off x="3630920" y="2474766"/>
              <a:ext cx="312917" cy="324700"/>
            </a:xfrm>
            <a:prstGeom prst="ellipse">
              <a:avLst/>
            </a:prstGeom>
            <a:grpFill/>
            <a:ln w="19050" cap="flat" cmpd="sng" algn="ctr">
              <a:solidFill>
                <a:schemeClr val="accent6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2" name="Ellipse 111"/>
            <p:cNvSpPr/>
            <p:nvPr/>
          </p:nvSpPr>
          <p:spPr>
            <a:xfrm>
              <a:off x="3147588" y="2474766"/>
              <a:ext cx="312917" cy="324700"/>
            </a:xfrm>
            <a:prstGeom prst="ellipse">
              <a:avLst/>
            </a:prstGeom>
            <a:grpFill/>
            <a:ln w="19050" cap="flat" cmpd="sng" algn="ctr">
              <a:solidFill>
                <a:schemeClr val="accent6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3" name="Rectangle à coins arrondis 112"/>
            <p:cNvSpPr/>
            <p:nvPr/>
          </p:nvSpPr>
          <p:spPr>
            <a:xfrm>
              <a:off x="3270623" y="2474766"/>
              <a:ext cx="544095" cy="324700"/>
            </a:xfrm>
            <a:prstGeom prst="roundRect">
              <a:avLst/>
            </a:prstGeom>
            <a:grpFill/>
            <a:ln w="19050" cap="flat" cmpd="sng" algn="ctr">
              <a:solidFill>
                <a:schemeClr val="accent6">
                  <a:lumMod val="40000"/>
                  <a:lumOff val="6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 i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er 96"/>
          <p:cNvGrpSpPr/>
          <p:nvPr/>
        </p:nvGrpSpPr>
        <p:grpSpPr>
          <a:xfrm>
            <a:off x="4325439" y="3446067"/>
            <a:ext cx="862603" cy="324700"/>
            <a:chOff x="3147588" y="2474766"/>
            <a:chExt cx="796249" cy="324700"/>
          </a:xfrm>
          <a:solidFill>
            <a:srgbClr val="FFFF00"/>
          </a:solidFill>
        </p:grpSpPr>
        <p:sp>
          <p:nvSpPr>
            <p:cNvPr id="108" name="Ellipse 107"/>
            <p:cNvSpPr/>
            <p:nvPr/>
          </p:nvSpPr>
          <p:spPr>
            <a:xfrm>
              <a:off x="3630920" y="2474766"/>
              <a:ext cx="312917" cy="324700"/>
            </a:xfrm>
            <a:prstGeom prst="ellipse">
              <a:avLst/>
            </a:prstGeom>
            <a:grpFill/>
            <a:ln w="190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9" name="Ellipse 108"/>
            <p:cNvSpPr/>
            <p:nvPr/>
          </p:nvSpPr>
          <p:spPr>
            <a:xfrm>
              <a:off x="3147588" y="2474766"/>
              <a:ext cx="312917" cy="324700"/>
            </a:xfrm>
            <a:prstGeom prst="ellipse">
              <a:avLst/>
            </a:prstGeom>
            <a:grpFill/>
            <a:ln w="190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0" name="Rectangle à coins arrondis 109"/>
            <p:cNvSpPr/>
            <p:nvPr/>
          </p:nvSpPr>
          <p:spPr>
            <a:xfrm>
              <a:off x="3270623" y="2474766"/>
              <a:ext cx="544095" cy="324700"/>
            </a:xfrm>
            <a:prstGeom prst="roundRect">
              <a:avLst/>
            </a:prstGeom>
            <a:grpFill/>
            <a:ln w="1905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 i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9" name="Flèche vers la droite 73"/>
          <p:cNvSpPr/>
          <p:nvPr/>
        </p:nvSpPr>
        <p:spPr>
          <a:xfrm>
            <a:off x="7586002" y="3576639"/>
            <a:ext cx="2292482" cy="625475"/>
          </a:xfrm>
          <a:prstGeom prst="rightArrow">
            <a:avLst/>
          </a:prstGeom>
          <a:solidFill>
            <a:srgbClr val="FFFFFF"/>
          </a:solidFill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i="1" dirty="0">
                <a:solidFill>
                  <a:schemeClr val="tx1"/>
                </a:solidFill>
              </a:rPr>
              <a:t>SWEET14</a:t>
            </a:r>
          </a:p>
        </p:txBody>
      </p:sp>
      <p:grpSp>
        <p:nvGrpSpPr>
          <p:cNvPr id="5" name="Grouper 75"/>
          <p:cNvGrpSpPr/>
          <p:nvPr/>
        </p:nvGrpSpPr>
        <p:grpSpPr>
          <a:xfrm>
            <a:off x="2712804" y="3726967"/>
            <a:ext cx="862603" cy="324700"/>
            <a:chOff x="3147588" y="2474766"/>
            <a:chExt cx="796249" cy="324700"/>
          </a:xfrm>
          <a:solidFill>
            <a:srgbClr val="7030A0"/>
          </a:solidFill>
        </p:grpSpPr>
        <p:sp>
          <p:nvSpPr>
            <p:cNvPr id="103" name="Ellipse 102"/>
            <p:cNvSpPr/>
            <p:nvPr/>
          </p:nvSpPr>
          <p:spPr>
            <a:xfrm>
              <a:off x="3630920" y="2474766"/>
              <a:ext cx="312917" cy="324700"/>
            </a:xfrm>
            <a:prstGeom prst="ellipse">
              <a:avLst/>
            </a:prstGeom>
            <a:grpFill/>
            <a:ln w="1905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4" name="Ellipse 103"/>
            <p:cNvSpPr/>
            <p:nvPr/>
          </p:nvSpPr>
          <p:spPr>
            <a:xfrm>
              <a:off x="3147588" y="2474766"/>
              <a:ext cx="312917" cy="324700"/>
            </a:xfrm>
            <a:prstGeom prst="ellipse">
              <a:avLst/>
            </a:prstGeom>
            <a:grpFill/>
            <a:ln w="1905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5" name="Rectangle à coins arrondis 104"/>
            <p:cNvSpPr/>
            <p:nvPr/>
          </p:nvSpPr>
          <p:spPr>
            <a:xfrm>
              <a:off x="3270623" y="2474766"/>
              <a:ext cx="544095" cy="324700"/>
            </a:xfrm>
            <a:prstGeom prst="roundRect">
              <a:avLst/>
            </a:prstGeom>
            <a:grpFill/>
            <a:ln w="19050" cap="flat" cmpd="sng" algn="ctr">
              <a:solidFill>
                <a:srgbClr val="7030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sz="1600" i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er 65"/>
          <p:cNvGrpSpPr/>
          <p:nvPr/>
        </p:nvGrpSpPr>
        <p:grpSpPr>
          <a:xfrm>
            <a:off x="1017953" y="3064212"/>
            <a:ext cx="2433197" cy="322243"/>
            <a:chOff x="1550512" y="4315576"/>
            <a:chExt cx="6432546" cy="991687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sp>
          <p:nvSpPr>
            <p:cNvPr id="89" name="Rectangle à coins arrondis 88"/>
            <p:cNvSpPr/>
            <p:nvPr/>
          </p:nvSpPr>
          <p:spPr>
            <a:xfrm>
              <a:off x="1550512" y="4462990"/>
              <a:ext cx="6432546" cy="73706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0" name="Ellipse 89"/>
            <p:cNvSpPr/>
            <p:nvPr/>
          </p:nvSpPr>
          <p:spPr>
            <a:xfrm>
              <a:off x="2756611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1" name="Ellipse 90"/>
            <p:cNvSpPr/>
            <p:nvPr/>
          </p:nvSpPr>
          <p:spPr>
            <a:xfrm>
              <a:off x="3095662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2" name="Ellipse 91"/>
            <p:cNvSpPr/>
            <p:nvPr/>
          </p:nvSpPr>
          <p:spPr>
            <a:xfrm>
              <a:off x="3434713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3" name="Ellipse 92"/>
            <p:cNvSpPr/>
            <p:nvPr/>
          </p:nvSpPr>
          <p:spPr>
            <a:xfrm>
              <a:off x="3773764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4" name="Ellipse 93"/>
            <p:cNvSpPr/>
            <p:nvPr/>
          </p:nvSpPr>
          <p:spPr>
            <a:xfrm>
              <a:off x="4112815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5" name="Ellipse 94"/>
            <p:cNvSpPr/>
            <p:nvPr/>
          </p:nvSpPr>
          <p:spPr>
            <a:xfrm>
              <a:off x="4451866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6" name="Ellipse 95"/>
            <p:cNvSpPr/>
            <p:nvPr/>
          </p:nvSpPr>
          <p:spPr>
            <a:xfrm>
              <a:off x="4790917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7" name="Ellipse 96"/>
            <p:cNvSpPr/>
            <p:nvPr/>
          </p:nvSpPr>
          <p:spPr>
            <a:xfrm>
              <a:off x="5129968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8" name="Ellipse 97"/>
            <p:cNvSpPr/>
            <p:nvPr/>
          </p:nvSpPr>
          <p:spPr>
            <a:xfrm>
              <a:off x="5469019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9" name="Ellipse 98"/>
            <p:cNvSpPr/>
            <p:nvPr/>
          </p:nvSpPr>
          <p:spPr>
            <a:xfrm>
              <a:off x="5808069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0" name="Ellipse 99"/>
            <p:cNvSpPr/>
            <p:nvPr/>
          </p:nvSpPr>
          <p:spPr>
            <a:xfrm>
              <a:off x="6147109" y="4315576"/>
              <a:ext cx="361827" cy="991687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1" name="Rectangle à coins arrondis 100"/>
            <p:cNvSpPr/>
            <p:nvPr/>
          </p:nvSpPr>
          <p:spPr>
            <a:xfrm>
              <a:off x="7394866" y="4468342"/>
              <a:ext cx="152400" cy="737064"/>
            </a:xfrm>
            <a:prstGeom prst="round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2" name="Rectangle à coins arrondis 101"/>
            <p:cNvSpPr/>
            <p:nvPr/>
          </p:nvSpPr>
          <p:spPr>
            <a:xfrm>
              <a:off x="7159594" y="4460326"/>
              <a:ext cx="152400" cy="737064"/>
            </a:xfrm>
            <a:prstGeom prst="round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86" name="Ellipse 85"/>
          <p:cNvSpPr/>
          <p:nvPr/>
        </p:nvSpPr>
        <p:spPr>
          <a:xfrm>
            <a:off x="4839876" y="3727202"/>
            <a:ext cx="338993" cy="3247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19050" cap="flat" cmpd="sng" algn="ctr">
            <a:solidFill>
              <a:schemeClr val="accent5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87" name="Ellipse 86"/>
          <p:cNvSpPr/>
          <p:nvPr/>
        </p:nvSpPr>
        <p:spPr>
          <a:xfrm>
            <a:off x="4316266" y="3727202"/>
            <a:ext cx="338993" cy="3247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19050" cap="flat" cmpd="sng" algn="ctr">
            <a:solidFill>
              <a:schemeClr val="accent5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chemeClr val="tx1"/>
              </a:solidFill>
            </a:endParaRPr>
          </a:p>
        </p:txBody>
      </p:sp>
      <p:sp>
        <p:nvSpPr>
          <p:cNvPr id="88" name="Rectangle à coins arrondis 87"/>
          <p:cNvSpPr/>
          <p:nvPr/>
        </p:nvSpPr>
        <p:spPr>
          <a:xfrm>
            <a:off x="4449554" y="3727202"/>
            <a:ext cx="589436" cy="3247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 w="19050" cap="flat" cmpd="sng" algn="ctr">
            <a:solidFill>
              <a:schemeClr val="accent5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600" i="1" dirty="0">
              <a:solidFill>
                <a:schemeClr val="tx1"/>
              </a:solidFill>
            </a:endParaRPr>
          </a:p>
        </p:txBody>
      </p:sp>
      <p:sp>
        <p:nvSpPr>
          <p:cNvPr id="16393" name="ZoneTexte 33"/>
          <p:cNvSpPr txBox="1">
            <a:spLocks noChangeArrowheads="1"/>
          </p:cNvSpPr>
          <p:nvPr/>
        </p:nvSpPr>
        <p:spPr bwMode="auto">
          <a:xfrm>
            <a:off x="1660579" y="2673350"/>
            <a:ext cx="10171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altLang="en-US" sz="1800">
                <a:latin typeface="Arial" pitchFamily="34" charset="0"/>
              </a:rPr>
              <a:t>TalC</a:t>
            </a:r>
            <a:r>
              <a:rPr lang="fr-FR" altLang="en-US" sz="1800" baseline="-25000">
                <a:latin typeface="Arial" pitchFamily="34" charset="0"/>
              </a:rPr>
              <a:t>BAI3</a:t>
            </a:r>
          </a:p>
        </p:txBody>
      </p:sp>
      <p:grpSp>
        <p:nvGrpSpPr>
          <p:cNvPr id="8" name="Grouper 65"/>
          <p:cNvGrpSpPr/>
          <p:nvPr/>
        </p:nvGrpSpPr>
        <p:grpSpPr>
          <a:xfrm>
            <a:off x="3320963" y="4578394"/>
            <a:ext cx="2433197" cy="322243"/>
            <a:chOff x="1550512" y="4315576"/>
            <a:chExt cx="6432546" cy="991687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sp>
          <p:nvSpPr>
            <p:cNvPr id="70" name="Rectangle à coins arrondis 69"/>
            <p:cNvSpPr/>
            <p:nvPr/>
          </p:nvSpPr>
          <p:spPr>
            <a:xfrm>
              <a:off x="1550512" y="4462990"/>
              <a:ext cx="6432546" cy="73706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1" name="Ellipse 70"/>
            <p:cNvSpPr/>
            <p:nvPr/>
          </p:nvSpPr>
          <p:spPr>
            <a:xfrm>
              <a:off x="2756611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2" name="Ellipse 71"/>
            <p:cNvSpPr/>
            <p:nvPr/>
          </p:nvSpPr>
          <p:spPr>
            <a:xfrm>
              <a:off x="3095662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3" name="Ellipse 72"/>
            <p:cNvSpPr/>
            <p:nvPr/>
          </p:nvSpPr>
          <p:spPr>
            <a:xfrm>
              <a:off x="3434713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4" name="Ellipse 73"/>
            <p:cNvSpPr/>
            <p:nvPr/>
          </p:nvSpPr>
          <p:spPr>
            <a:xfrm>
              <a:off x="3773764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5" name="Ellipse 74"/>
            <p:cNvSpPr/>
            <p:nvPr/>
          </p:nvSpPr>
          <p:spPr>
            <a:xfrm>
              <a:off x="4112815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6" name="Ellipse 75"/>
            <p:cNvSpPr/>
            <p:nvPr/>
          </p:nvSpPr>
          <p:spPr>
            <a:xfrm>
              <a:off x="4451866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7" name="Ellipse 76"/>
            <p:cNvSpPr/>
            <p:nvPr/>
          </p:nvSpPr>
          <p:spPr>
            <a:xfrm>
              <a:off x="4790917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8" name="Ellipse 77"/>
            <p:cNvSpPr/>
            <p:nvPr/>
          </p:nvSpPr>
          <p:spPr>
            <a:xfrm>
              <a:off x="5129968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9" name="Ellipse 78"/>
            <p:cNvSpPr/>
            <p:nvPr/>
          </p:nvSpPr>
          <p:spPr>
            <a:xfrm>
              <a:off x="5469019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0" name="Ellipse 79"/>
            <p:cNvSpPr/>
            <p:nvPr/>
          </p:nvSpPr>
          <p:spPr>
            <a:xfrm>
              <a:off x="5808069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1" name="Ellipse 80"/>
            <p:cNvSpPr/>
            <p:nvPr/>
          </p:nvSpPr>
          <p:spPr>
            <a:xfrm>
              <a:off x="6147109" y="4315576"/>
              <a:ext cx="361827" cy="991687"/>
            </a:xfrm>
            <a:prstGeom prst="ellipse">
              <a:avLst/>
            </a:prstGeom>
            <a:solidFill>
              <a:srgbClr val="008000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2" name="Rectangle à coins arrondis 81"/>
            <p:cNvSpPr/>
            <p:nvPr/>
          </p:nvSpPr>
          <p:spPr>
            <a:xfrm>
              <a:off x="7394866" y="4468342"/>
              <a:ext cx="152400" cy="737064"/>
            </a:xfrm>
            <a:prstGeom prst="round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3" name="Rectangle à coins arrondis 82"/>
            <p:cNvSpPr/>
            <p:nvPr/>
          </p:nvSpPr>
          <p:spPr>
            <a:xfrm>
              <a:off x="7159594" y="4460326"/>
              <a:ext cx="152400" cy="737064"/>
            </a:xfrm>
            <a:prstGeom prst="round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9" name="Grouper 65"/>
          <p:cNvGrpSpPr/>
          <p:nvPr/>
        </p:nvGrpSpPr>
        <p:grpSpPr>
          <a:xfrm>
            <a:off x="3302618" y="2710914"/>
            <a:ext cx="2433197" cy="322243"/>
            <a:chOff x="1550512" y="4315576"/>
            <a:chExt cx="6432546" cy="991687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sp>
          <p:nvSpPr>
            <p:cNvPr id="56" name="Rectangle à coins arrondis 55"/>
            <p:cNvSpPr/>
            <p:nvPr/>
          </p:nvSpPr>
          <p:spPr>
            <a:xfrm>
              <a:off x="1550512" y="4462990"/>
              <a:ext cx="6432546" cy="73706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7" name="Ellipse 56"/>
            <p:cNvSpPr/>
            <p:nvPr/>
          </p:nvSpPr>
          <p:spPr>
            <a:xfrm>
              <a:off x="2756611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8" name="Ellipse 57"/>
            <p:cNvSpPr/>
            <p:nvPr/>
          </p:nvSpPr>
          <p:spPr>
            <a:xfrm>
              <a:off x="3095662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" name="Ellipse 58"/>
            <p:cNvSpPr/>
            <p:nvPr/>
          </p:nvSpPr>
          <p:spPr>
            <a:xfrm>
              <a:off x="3434713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Ellipse 59"/>
            <p:cNvSpPr/>
            <p:nvPr/>
          </p:nvSpPr>
          <p:spPr>
            <a:xfrm>
              <a:off x="3773764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1" name="Ellipse 60"/>
            <p:cNvSpPr/>
            <p:nvPr/>
          </p:nvSpPr>
          <p:spPr>
            <a:xfrm>
              <a:off x="4112815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2" name="Ellipse 61"/>
            <p:cNvSpPr/>
            <p:nvPr/>
          </p:nvSpPr>
          <p:spPr>
            <a:xfrm>
              <a:off x="4451866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3" name="Ellipse 62"/>
            <p:cNvSpPr/>
            <p:nvPr/>
          </p:nvSpPr>
          <p:spPr>
            <a:xfrm>
              <a:off x="4790917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4" name="Ellipse 63"/>
            <p:cNvSpPr/>
            <p:nvPr/>
          </p:nvSpPr>
          <p:spPr>
            <a:xfrm>
              <a:off x="5129968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5" name="Ellipse 64"/>
            <p:cNvSpPr/>
            <p:nvPr/>
          </p:nvSpPr>
          <p:spPr>
            <a:xfrm>
              <a:off x="5469019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6" name="Ellipse 65"/>
            <p:cNvSpPr/>
            <p:nvPr/>
          </p:nvSpPr>
          <p:spPr>
            <a:xfrm>
              <a:off x="5808069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7" name="Ellipse 66"/>
            <p:cNvSpPr/>
            <p:nvPr/>
          </p:nvSpPr>
          <p:spPr>
            <a:xfrm>
              <a:off x="6147109" y="4315576"/>
              <a:ext cx="361827" cy="991687"/>
            </a:xfrm>
            <a:prstGeom prst="ellipse">
              <a:avLst/>
            </a:prstGeom>
            <a:solidFill>
              <a:srgbClr val="3366F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8" name="Rectangle à coins arrondis 67"/>
            <p:cNvSpPr/>
            <p:nvPr/>
          </p:nvSpPr>
          <p:spPr>
            <a:xfrm>
              <a:off x="7394866" y="4468342"/>
              <a:ext cx="152400" cy="737064"/>
            </a:xfrm>
            <a:prstGeom prst="round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9" name="Rectangle à coins arrondis 68"/>
            <p:cNvSpPr/>
            <p:nvPr/>
          </p:nvSpPr>
          <p:spPr>
            <a:xfrm>
              <a:off x="7159594" y="4460326"/>
              <a:ext cx="152400" cy="737064"/>
            </a:xfrm>
            <a:prstGeom prst="round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6396" name="ZoneTexte 36"/>
          <p:cNvSpPr txBox="1">
            <a:spLocks noChangeArrowheads="1"/>
          </p:cNvSpPr>
          <p:nvPr/>
        </p:nvSpPr>
        <p:spPr bwMode="auto">
          <a:xfrm>
            <a:off x="3735885" y="2333625"/>
            <a:ext cx="147508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altLang="en-US" sz="1800">
                <a:latin typeface="Arial" pitchFamily="34" charset="0"/>
              </a:rPr>
              <a:t>PthXo3</a:t>
            </a:r>
            <a:r>
              <a:rPr lang="fr-FR" altLang="en-US" sz="1800" baseline="-25000">
                <a:latin typeface="Arial" pitchFamily="34" charset="0"/>
              </a:rPr>
              <a:t>PXO61</a:t>
            </a:r>
          </a:p>
        </p:txBody>
      </p:sp>
      <p:grpSp>
        <p:nvGrpSpPr>
          <p:cNvPr id="10" name="Grouper 65"/>
          <p:cNvGrpSpPr/>
          <p:nvPr/>
        </p:nvGrpSpPr>
        <p:grpSpPr>
          <a:xfrm>
            <a:off x="5178209" y="2070141"/>
            <a:ext cx="2433197" cy="322243"/>
            <a:chOff x="1550512" y="4315576"/>
            <a:chExt cx="6432546" cy="991687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sp>
          <p:nvSpPr>
            <p:cNvPr id="42" name="Rectangle à coins arrondis 41"/>
            <p:cNvSpPr/>
            <p:nvPr/>
          </p:nvSpPr>
          <p:spPr>
            <a:xfrm>
              <a:off x="1550512" y="4462990"/>
              <a:ext cx="6432546" cy="737064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3" name="Ellipse 42"/>
            <p:cNvSpPr/>
            <p:nvPr/>
          </p:nvSpPr>
          <p:spPr>
            <a:xfrm>
              <a:off x="2756611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4" name="Ellipse 43"/>
            <p:cNvSpPr/>
            <p:nvPr/>
          </p:nvSpPr>
          <p:spPr>
            <a:xfrm>
              <a:off x="3095662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5" name="Ellipse 44"/>
            <p:cNvSpPr/>
            <p:nvPr/>
          </p:nvSpPr>
          <p:spPr>
            <a:xfrm>
              <a:off x="3434713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6" name="Ellipse 45"/>
            <p:cNvSpPr/>
            <p:nvPr/>
          </p:nvSpPr>
          <p:spPr>
            <a:xfrm>
              <a:off x="3773764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7" name="Ellipse 46"/>
            <p:cNvSpPr/>
            <p:nvPr/>
          </p:nvSpPr>
          <p:spPr>
            <a:xfrm>
              <a:off x="4112815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8" name="Ellipse 47"/>
            <p:cNvSpPr/>
            <p:nvPr/>
          </p:nvSpPr>
          <p:spPr>
            <a:xfrm>
              <a:off x="4451866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" name="Ellipse 48"/>
            <p:cNvSpPr/>
            <p:nvPr/>
          </p:nvSpPr>
          <p:spPr>
            <a:xfrm>
              <a:off x="4790917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0" name="Ellipse 49"/>
            <p:cNvSpPr/>
            <p:nvPr/>
          </p:nvSpPr>
          <p:spPr>
            <a:xfrm>
              <a:off x="5129968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" name="Ellipse 50"/>
            <p:cNvSpPr/>
            <p:nvPr/>
          </p:nvSpPr>
          <p:spPr>
            <a:xfrm>
              <a:off x="5469019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2" name="Ellipse 51"/>
            <p:cNvSpPr/>
            <p:nvPr/>
          </p:nvSpPr>
          <p:spPr>
            <a:xfrm>
              <a:off x="5808069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3" name="Ellipse 52"/>
            <p:cNvSpPr/>
            <p:nvPr/>
          </p:nvSpPr>
          <p:spPr>
            <a:xfrm>
              <a:off x="6147109" y="4315576"/>
              <a:ext cx="361827" cy="991687"/>
            </a:xfrm>
            <a:prstGeom prst="ellipse">
              <a:avLst/>
            </a:prstGeom>
            <a:solidFill>
              <a:srgbClr val="DE3C3F"/>
            </a:solidFill>
            <a:ln w="15875" cap="flat" cmpd="sng" algn="ctr">
              <a:solidFill>
                <a:schemeClr val="tx1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4" name="Rectangle à coins arrondis 53"/>
            <p:cNvSpPr/>
            <p:nvPr/>
          </p:nvSpPr>
          <p:spPr>
            <a:xfrm>
              <a:off x="7394866" y="4468342"/>
              <a:ext cx="152400" cy="737064"/>
            </a:xfrm>
            <a:prstGeom prst="round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5" name="Rectangle à coins arrondis 54"/>
            <p:cNvSpPr/>
            <p:nvPr/>
          </p:nvSpPr>
          <p:spPr>
            <a:xfrm>
              <a:off x="7159594" y="4460326"/>
              <a:ext cx="152400" cy="737064"/>
            </a:xfrm>
            <a:prstGeom prst="round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6398" name="ZoneTexte 39"/>
          <p:cNvSpPr txBox="1">
            <a:spLocks noChangeArrowheads="1"/>
          </p:cNvSpPr>
          <p:nvPr/>
        </p:nvSpPr>
        <p:spPr bwMode="auto">
          <a:xfrm>
            <a:off x="5896896" y="1700213"/>
            <a:ext cx="99629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fr-FR" altLang="en-US" sz="1800">
                <a:latin typeface="Arial" pitchFamily="34" charset="0"/>
              </a:rPr>
              <a:t>Tal5</a:t>
            </a:r>
            <a:r>
              <a:rPr lang="fr-FR" altLang="en-US" sz="1800" baseline="-25000">
                <a:latin typeface="Arial" pitchFamily="34" charset="0"/>
              </a:rPr>
              <a:t>MAI1</a:t>
            </a:r>
          </a:p>
        </p:txBody>
      </p:sp>
      <p:sp>
        <p:nvSpPr>
          <p:cNvPr id="16399" name="ZoneTexte 40"/>
          <p:cNvSpPr txBox="1">
            <a:spLocks noChangeArrowheads="1"/>
          </p:cNvSpPr>
          <p:nvPr/>
        </p:nvSpPr>
        <p:spPr bwMode="auto">
          <a:xfrm>
            <a:off x="3771994" y="4875214"/>
            <a:ext cx="14664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altLang="en-US" sz="1800">
                <a:latin typeface="Arial" pitchFamily="34" charset="0"/>
              </a:rPr>
              <a:t>AvrXa7</a:t>
            </a:r>
            <a:r>
              <a:rPr lang="fr-FR" altLang="en-US" sz="1800" baseline="-25000">
                <a:latin typeface="Arial" pitchFamily="34" charset="0"/>
              </a:rPr>
              <a:t>PXO86</a:t>
            </a:r>
          </a:p>
        </p:txBody>
      </p:sp>
      <p:sp>
        <p:nvSpPr>
          <p:cNvPr id="114" name="ZoneTexte 113"/>
          <p:cNvSpPr txBox="1"/>
          <p:nvPr/>
        </p:nvSpPr>
        <p:spPr>
          <a:xfrm>
            <a:off x="2204746" y="1916114"/>
            <a:ext cx="2199641" cy="523220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i="1" dirty="0">
                <a:solidFill>
                  <a:srgbClr val="6075DD"/>
                </a:solidFill>
              </a:rPr>
              <a:t> Philippines</a:t>
            </a:r>
          </a:p>
        </p:txBody>
      </p:sp>
      <p:sp>
        <p:nvSpPr>
          <p:cNvPr id="115" name="ZoneTexte 114"/>
          <p:cNvSpPr txBox="1"/>
          <p:nvPr/>
        </p:nvSpPr>
        <p:spPr>
          <a:xfrm>
            <a:off x="34604" y="2287588"/>
            <a:ext cx="2462534" cy="523220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i="1" dirty="0">
                <a:solidFill>
                  <a:srgbClr val="FF6600"/>
                </a:solidFill>
              </a:rPr>
              <a:t>Burkina Faso</a:t>
            </a:r>
          </a:p>
        </p:txBody>
      </p:sp>
      <p:sp>
        <p:nvSpPr>
          <p:cNvPr id="117" name="ZoneTexte 116"/>
          <p:cNvSpPr txBox="1"/>
          <p:nvPr/>
        </p:nvSpPr>
        <p:spPr>
          <a:xfrm>
            <a:off x="5309396" y="1331913"/>
            <a:ext cx="883575" cy="523220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i="1" dirty="0">
                <a:solidFill>
                  <a:srgbClr val="D10202"/>
                </a:solidFill>
              </a:rPr>
              <a:t>Mali</a:t>
            </a:r>
          </a:p>
        </p:txBody>
      </p:sp>
      <p:sp>
        <p:nvSpPr>
          <p:cNvPr id="16404" name="ZoneTexte 117"/>
          <p:cNvSpPr txBox="1">
            <a:spLocks noChangeArrowheads="1"/>
          </p:cNvSpPr>
          <p:nvPr/>
        </p:nvSpPr>
        <p:spPr bwMode="auto">
          <a:xfrm>
            <a:off x="5274464" y="3738563"/>
            <a:ext cx="3097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altLang="en-US" sz="1600" i="1">
                <a:latin typeface="Arial" pitchFamily="34" charset="0"/>
              </a:rPr>
              <a:t>?</a:t>
            </a:r>
          </a:p>
        </p:txBody>
      </p:sp>
      <p:sp>
        <p:nvSpPr>
          <p:cNvPr id="120" name="Arrondir un rectangle avec un coin diagonal 119"/>
          <p:cNvSpPr/>
          <p:nvPr/>
        </p:nvSpPr>
        <p:spPr>
          <a:xfrm>
            <a:off x="740532" y="476672"/>
            <a:ext cx="9165000" cy="72000"/>
          </a:xfrm>
          <a:prstGeom prst="round2DiagRect">
            <a:avLst/>
          </a:prstGeom>
          <a:gradFill flip="none" rotWithShape="1">
            <a:gsLst>
              <a:gs pos="93000">
                <a:srgbClr val="E7FDDF"/>
              </a:gs>
              <a:gs pos="97000">
                <a:schemeClr val="bg1"/>
              </a:gs>
              <a:gs pos="0">
                <a:srgbClr val="50C947"/>
              </a:gs>
              <a:gs pos="39000">
                <a:srgbClr val="86FE72">
                  <a:alpha val="56863"/>
                </a:srgbClr>
              </a:gs>
              <a:gs pos="87000">
                <a:srgbClr val="DCFCD0"/>
              </a:gs>
              <a:gs pos="81000">
                <a:srgbClr val="BBF9A5">
                  <a:alpha val="22745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407" name="ZoneTexte 58"/>
          <p:cNvSpPr txBox="1">
            <a:spLocks noChangeArrowheads="1"/>
          </p:cNvSpPr>
          <p:nvPr/>
        </p:nvSpPr>
        <p:spPr bwMode="auto">
          <a:xfrm>
            <a:off x="0" y="0"/>
            <a:ext cx="990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fr-FR" altLang="en-US" sz="2400" i="1" dirty="0" smtClean="0">
                <a:latin typeface="Lucida Grande"/>
              </a:rPr>
              <a:t>BB </a:t>
            </a:r>
            <a:r>
              <a:rPr lang="fr-FR" altLang="en-US" sz="2400" i="1" dirty="0" err="1" smtClean="0">
                <a:latin typeface="Lucida Grande"/>
              </a:rPr>
              <a:t>resistance</a:t>
            </a:r>
            <a:r>
              <a:rPr lang="fr-FR" altLang="en-US" sz="2400" i="1" dirty="0" smtClean="0">
                <a:latin typeface="Lucida Grande"/>
              </a:rPr>
              <a:t> by TAL </a:t>
            </a:r>
            <a:r>
              <a:rPr lang="fr-FR" altLang="en-US" sz="2400" i="1" dirty="0" err="1" smtClean="0">
                <a:latin typeface="Lucida Grande"/>
              </a:rPr>
              <a:t>insensitive</a:t>
            </a:r>
            <a:r>
              <a:rPr lang="fr-FR" altLang="en-US" sz="2400" i="1" dirty="0" smtClean="0">
                <a:latin typeface="Lucida Grande"/>
              </a:rPr>
              <a:t> SWEET14 </a:t>
            </a:r>
            <a:r>
              <a:rPr lang="fr-FR" altLang="en-US" sz="2400" i="1" dirty="0" err="1" smtClean="0">
                <a:latin typeface="Lucida Grande"/>
              </a:rPr>
              <a:t>promoters</a:t>
            </a:r>
            <a:endParaRPr lang="fr-FR" altLang="en-US" sz="2400" i="1" dirty="0">
              <a:latin typeface="Lucida Grande"/>
            </a:endParaRPr>
          </a:p>
        </p:txBody>
      </p:sp>
      <p:sp>
        <p:nvSpPr>
          <p:cNvPr id="16408" name="TextBox 19"/>
          <p:cNvSpPr txBox="1">
            <a:spLocks noChangeArrowheads="1"/>
          </p:cNvSpPr>
          <p:nvPr/>
        </p:nvSpPr>
        <p:spPr bwMode="auto">
          <a:xfrm>
            <a:off x="7334198" y="4375150"/>
            <a:ext cx="25442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altLang="en-US" sz="1800" b="1">
                <a:solidFill>
                  <a:srgbClr val="FF0000"/>
                </a:solidFill>
                <a:latin typeface="Arial" pitchFamily="34" charset="0"/>
              </a:rPr>
              <a:t>Loss of susceptibility</a:t>
            </a:r>
          </a:p>
        </p:txBody>
      </p:sp>
      <p:cxnSp>
        <p:nvCxnSpPr>
          <p:cNvPr id="106" name="Connecteur droit 105"/>
          <p:cNvCxnSpPr/>
          <p:nvPr/>
        </p:nvCxnSpPr>
        <p:spPr>
          <a:xfrm flipV="1">
            <a:off x="3934653" y="3176589"/>
            <a:ext cx="1709473" cy="1260475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8" name="Connecteur droit 117"/>
          <p:cNvCxnSpPr/>
          <p:nvPr/>
        </p:nvCxnSpPr>
        <p:spPr>
          <a:xfrm flipH="1" flipV="1">
            <a:off x="4212026" y="3200489"/>
            <a:ext cx="966183" cy="117466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6" name="Connecteur droit 115"/>
          <p:cNvCxnSpPr/>
          <p:nvPr/>
        </p:nvCxnSpPr>
        <p:spPr>
          <a:xfrm flipV="1">
            <a:off x="2397591" y="3444818"/>
            <a:ext cx="1365615" cy="101282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9" name="Connecteur droit 118"/>
          <p:cNvCxnSpPr/>
          <p:nvPr/>
        </p:nvCxnSpPr>
        <p:spPr>
          <a:xfrm flipH="1" flipV="1">
            <a:off x="2931461" y="3476596"/>
            <a:ext cx="709688" cy="91913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7" name="Rectangle 106"/>
          <p:cNvSpPr/>
          <p:nvPr/>
        </p:nvSpPr>
        <p:spPr>
          <a:xfrm>
            <a:off x="7106740" y="6218148"/>
            <a:ext cx="25987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altLang="en-US" i="1" dirty="0" smtClean="0">
                <a:solidFill>
                  <a:schemeClr val="tx1"/>
                </a:solidFill>
                <a:latin typeface="Lucida Grande"/>
              </a:rPr>
              <a:t>B. </a:t>
            </a:r>
            <a:r>
              <a:rPr lang="fr-FR" altLang="en-US" i="1" dirty="0" err="1" smtClean="0">
                <a:solidFill>
                  <a:schemeClr val="tx1"/>
                </a:solidFill>
                <a:latin typeface="Lucida Grande"/>
              </a:rPr>
              <a:t>Szurek</a:t>
            </a:r>
            <a:r>
              <a:rPr lang="fr-FR" altLang="en-US" i="1" dirty="0" smtClean="0">
                <a:solidFill>
                  <a:schemeClr val="tx1"/>
                </a:solidFill>
                <a:latin typeface="Lucida Grande"/>
              </a:rPr>
              <a:t>, FR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56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7A7FBFB5-E742-438A-973F-6F0E2B12D981}" type="slidenum">
              <a:rPr lang="en-GB"/>
              <a:pPr/>
              <a:t>12</a:t>
            </a:fld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2432720" y="548680"/>
            <a:ext cx="7651970" cy="849586"/>
          </a:xfrm>
        </p:spPr>
        <p:txBody>
          <a:bodyPr/>
          <a:lstStyle/>
          <a:p>
            <a:r>
              <a:rPr lang="en-GB" sz="3600" dirty="0" smtClean="0"/>
              <a:t>Working groups</a:t>
            </a:r>
            <a:endParaRPr lang="en-GB" sz="3600" dirty="0"/>
          </a:p>
        </p:txBody>
      </p:sp>
      <p:sp>
        <p:nvSpPr>
          <p:cNvPr id="2" name="Espace réservé du texte 1"/>
          <p:cNvSpPr>
            <a:spLocks noGrp="1"/>
          </p:cNvSpPr>
          <p:nvPr>
            <p:ph type="body" sz="quarter" idx="14"/>
          </p:nvPr>
        </p:nvSpPr>
        <p:spPr>
          <a:xfrm>
            <a:off x="1136576" y="1916832"/>
            <a:ext cx="6984776" cy="2376264"/>
          </a:xfrm>
        </p:spPr>
        <p:txBody>
          <a:bodyPr/>
          <a:lstStyle/>
          <a:p>
            <a:pPr marL="0" lvl="0" indent="0" defTabSz="914400" eaLnBrk="0" fontAlgn="base" hangingPunct="0">
              <a:lnSpc>
                <a:spcPts val="2000"/>
              </a:lnSpc>
              <a:spcBef>
                <a:spcPts val="1600"/>
              </a:spcBef>
              <a:spcAft>
                <a:spcPct val="0"/>
              </a:spcAft>
              <a:buNone/>
              <a:defRPr/>
            </a:pPr>
            <a:r>
              <a:rPr lang="en-US" sz="1800" b="1" dirty="0" smtClean="0">
                <a:latin typeface="Arial" charset="0"/>
                <a:ea typeface="ＭＳ Ｐゴシック" charset="-128"/>
              </a:rPr>
              <a:t>WG1 Pathogen </a:t>
            </a:r>
            <a:r>
              <a:rPr lang="en-US" sz="1800" b="1" dirty="0">
                <a:latin typeface="Arial" charset="0"/>
                <a:ea typeface="ＭＳ Ｐゴシック" charset="-128"/>
              </a:rPr>
              <a:t>effectors and </a:t>
            </a:r>
            <a:r>
              <a:rPr lang="en-US" sz="1800" b="1" dirty="0" smtClean="0">
                <a:latin typeface="Arial" charset="0"/>
                <a:ea typeface="ＭＳ Ｐゴシック" charset="-128"/>
              </a:rPr>
              <a:t>virulence </a:t>
            </a:r>
          </a:p>
          <a:p>
            <a:pPr marL="0" indent="0" defTabSz="914400" eaLnBrk="0" fontAlgn="base" hangingPunct="0">
              <a:lnSpc>
                <a:spcPts val="2000"/>
              </a:lnSpc>
              <a:spcBef>
                <a:spcPts val="1600"/>
              </a:spcBef>
              <a:spcAft>
                <a:spcPct val="0"/>
              </a:spcAft>
              <a:buNone/>
              <a:defRPr/>
            </a:pPr>
            <a:r>
              <a:rPr lang="en-US" sz="1800" b="1" dirty="0" smtClean="0">
                <a:latin typeface="Arial" charset="0"/>
                <a:ea typeface="ＭＳ Ｐゴシック" charset="-128"/>
              </a:rPr>
              <a:t>WG2 Plant </a:t>
            </a:r>
            <a:r>
              <a:rPr lang="en-US" sz="1800" b="1" dirty="0">
                <a:latin typeface="Arial" charset="0"/>
                <a:ea typeface="ＭＳ Ｐゴシック" charset="-128"/>
              </a:rPr>
              <a:t>proteins and processes targeted by effectors</a:t>
            </a:r>
          </a:p>
          <a:p>
            <a:pPr marL="0" lvl="0" indent="0" defTabSz="914400" eaLnBrk="0" fontAlgn="base" hangingPunct="0">
              <a:lnSpc>
                <a:spcPts val="2000"/>
              </a:lnSpc>
              <a:spcBef>
                <a:spcPts val="1600"/>
              </a:spcBef>
              <a:spcAft>
                <a:spcPct val="0"/>
              </a:spcAft>
              <a:buNone/>
              <a:defRPr/>
            </a:pPr>
            <a:r>
              <a:rPr lang="en-US" sz="1800" b="1" dirty="0" smtClean="0">
                <a:latin typeface="Arial" charset="0"/>
                <a:ea typeface="ＭＳ Ｐゴシック" charset="-128"/>
              </a:rPr>
              <a:t>WG3 Effector </a:t>
            </a:r>
            <a:r>
              <a:rPr lang="en-US" sz="1800" b="1" dirty="0">
                <a:latin typeface="Arial" charset="0"/>
                <a:ea typeface="ＭＳ Ｐゴシック" charset="-128"/>
              </a:rPr>
              <a:t>evolution and emergence of new </a:t>
            </a:r>
            <a:r>
              <a:rPr lang="en-US" sz="1800" b="1" dirty="0" err="1">
                <a:latin typeface="Arial" charset="0"/>
                <a:ea typeface="ＭＳ Ｐゴシック" charset="-128"/>
              </a:rPr>
              <a:t>pathotypes</a:t>
            </a:r>
            <a:endParaRPr lang="en-US" sz="1800" b="1" dirty="0">
              <a:latin typeface="Arial" charset="0"/>
              <a:ea typeface="ＭＳ Ｐゴシック" charset="-128"/>
            </a:endParaRPr>
          </a:p>
          <a:p>
            <a:pPr marL="0" indent="0" defTabSz="914400" eaLnBrk="0" fontAlgn="base" hangingPunct="0">
              <a:lnSpc>
                <a:spcPts val="2000"/>
              </a:lnSpc>
              <a:spcBef>
                <a:spcPts val="1600"/>
              </a:spcBef>
              <a:spcAft>
                <a:spcPct val="0"/>
              </a:spcAft>
              <a:buNone/>
              <a:defRPr/>
            </a:pPr>
            <a:r>
              <a:rPr lang="en-US" sz="1800" b="1" dirty="0" smtClean="0">
                <a:latin typeface="Arial" charset="0"/>
                <a:ea typeface="ＭＳ Ｐゴシック" charset="-128"/>
              </a:rPr>
              <a:t>WG4 Plant </a:t>
            </a:r>
            <a:r>
              <a:rPr lang="en-US" sz="1800" b="1" dirty="0">
                <a:latin typeface="Arial" charset="0"/>
                <a:ea typeface="ＭＳ Ｐゴシック" charset="-128"/>
              </a:rPr>
              <a:t>immune receptors and allelic variants of host </a:t>
            </a:r>
            <a:r>
              <a:rPr lang="en-US" sz="1800" b="1" dirty="0" smtClean="0">
                <a:latin typeface="Arial" charset="0"/>
                <a:ea typeface="ＭＳ Ｐゴシック" charset="-128"/>
              </a:rPr>
              <a:t> 	targets </a:t>
            </a:r>
            <a:r>
              <a:rPr lang="en-US" sz="1800" b="1" dirty="0">
                <a:latin typeface="Arial" charset="0"/>
                <a:ea typeface="ＭＳ Ｐゴシック" charset="-128"/>
              </a:rPr>
              <a:t>for resistance breeding</a:t>
            </a:r>
          </a:p>
          <a:p>
            <a:pPr marL="360000" indent="-144000" fontAlgn="base">
              <a:lnSpc>
                <a:spcPts val="1300"/>
              </a:lnSpc>
              <a:spcBef>
                <a:spcPct val="30000"/>
              </a:spcBef>
              <a:spcAft>
                <a:spcPct val="0"/>
              </a:spcAft>
              <a:buClr>
                <a:srgbClr val="DB5926"/>
              </a:buClr>
              <a:buNone/>
              <a:defRPr/>
            </a:pPr>
            <a:endParaRPr lang="fr-FR" sz="1600" dirty="0"/>
          </a:p>
          <a:p>
            <a:pPr marL="216000" lvl="0" indent="0" fontAlgn="base">
              <a:lnSpc>
                <a:spcPts val="1300"/>
              </a:lnSpc>
              <a:spcBef>
                <a:spcPct val="30000"/>
              </a:spcBef>
              <a:spcAft>
                <a:spcPct val="0"/>
              </a:spcAft>
              <a:buClr>
                <a:srgbClr val="DB5926"/>
              </a:buClr>
              <a:buNone/>
              <a:defRPr/>
            </a:pPr>
            <a:endParaRPr lang="en-US" sz="1600" dirty="0"/>
          </a:p>
          <a:p>
            <a:pPr marL="0" lvl="0" indent="0" defTabSz="914400" eaLnBrk="0" fontAlgn="base" hangingPunct="0">
              <a:lnSpc>
                <a:spcPts val="1300"/>
              </a:lnSpc>
              <a:spcBef>
                <a:spcPts val="600"/>
              </a:spcBef>
              <a:spcAft>
                <a:spcPct val="0"/>
              </a:spcAft>
              <a:buClr>
                <a:srgbClr val="DB5926"/>
              </a:buClr>
              <a:buFont typeface="Wingdings" charset="2"/>
              <a:buChar char="n"/>
              <a:defRPr/>
            </a:pPr>
            <a:endParaRPr lang="fr-FR" sz="1000" dirty="0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  <a:p>
            <a:pPr marL="0" lvl="0" indent="0" defTabSz="914400" eaLnBrk="0" fontAlgn="base" hangingPunct="0">
              <a:lnSpc>
                <a:spcPts val="1300"/>
              </a:lnSpc>
              <a:spcBef>
                <a:spcPts val="600"/>
              </a:spcBef>
              <a:spcAft>
                <a:spcPct val="0"/>
              </a:spcAft>
              <a:buClr>
                <a:srgbClr val="DB5926"/>
              </a:buClr>
              <a:buFont typeface="Wingdings" charset="2"/>
              <a:buChar char="n"/>
              <a:defRPr/>
            </a:pPr>
            <a:endParaRPr lang="en-US" sz="1000" dirty="0">
              <a:solidFill>
                <a:srgbClr val="000000"/>
              </a:solidFill>
              <a:latin typeface="Arial" charset="0"/>
              <a:ea typeface="ＭＳ Ｐゴシック" charset="-12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97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9916027-F9DB-47BD-A4DA-24808673CF83}" type="slidenum">
              <a:rPr lang="en-GB"/>
              <a:pPr/>
              <a:t>13</a:t>
            </a:fld>
            <a:endParaRPr lang="en-GB" dirty="0"/>
          </a:p>
        </p:txBody>
      </p:sp>
      <p:graphicFrame>
        <p:nvGraphicFramePr>
          <p:cNvPr id="8" name="Object 8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387162414"/>
              </p:ext>
            </p:extLst>
          </p:nvPr>
        </p:nvGraphicFramePr>
        <p:xfrm>
          <a:off x="200472" y="764704"/>
          <a:ext cx="4738245" cy="3156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3399" name="Rectangle 7"/>
          <p:cNvSpPr>
            <a:spLocks noGrp="1" noChangeArrowheads="1"/>
          </p:cNvSpPr>
          <p:nvPr>
            <p:ph sz="quarter" idx="15"/>
          </p:nvPr>
        </p:nvSpPr>
        <p:spPr bwMode="auto">
          <a:xfrm>
            <a:off x="704528" y="4293096"/>
            <a:ext cx="3024336" cy="1608235"/>
          </a:xfrm>
          <a:prstGeom prst="rect">
            <a:avLst/>
          </a:prstGeo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35000"/>
              </a:spcBef>
              <a:buFontTx/>
              <a:buNone/>
            </a:pPr>
            <a:r>
              <a:rPr lang="en-US" sz="1600" b="1" dirty="0"/>
              <a:t>Grant Holder:</a:t>
            </a:r>
          </a:p>
          <a:p>
            <a:pPr marL="0" indent="0">
              <a:lnSpc>
                <a:spcPct val="80000"/>
              </a:lnSpc>
              <a:spcBef>
                <a:spcPct val="35000"/>
              </a:spcBef>
            </a:pPr>
            <a:r>
              <a:rPr lang="en-US" sz="1600" dirty="0"/>
              <a:t> </a:t>
            </a:r>
            <a:r>
              <a:rPr lang="en-US" sz="1600" dirty="0" smtClean="0"/>
              <a:t>INRA-Montpellier, </a:t>
            </a:r>
            <a:endParaRPr lang="en-US" sz="1600" dirty="0"/>
          </a:p>
          <a:p>
            <a:pPr marL="0" indent="0">
              <a:lnSpc>
                <a:spcPct val="80000"/>
              </a:lnSpc>
              <a:spcBef>
                <a:spcPct val="35000"/>
              </a:spcBef>
            </a:pPr>
            <a:r>
              <a:rPr lang="en-US" sz="1600" dirty="0"/>
              <a:t> </a:t>
            </a:r>
            <a:r>
              <a:rPr lang="en-US" sz="1600" dirty="0" smtClean="0"/>
              <a:t>Thomas KROJ (Chair)/</a:t>
            </a:r>
          </a:p>
          <a:p>
            <a:pPr marL="0" indent="0">
              <a:lnSpc>
                <a:spcPct val="80000"/>
              </a:lnSpc>
              <a:spcBef>
                <a:spcPct val="35000"/>
              </a:spcBef>
            </a:pPr>
            <a:r>
              <a:rPr lang="fr-FR" sz="1600" dirty="0" smtClean="0"/>
              <a:t> Laurent BRUCKLER</a:t>
            </a:r>
            <a:endParaRPr lang="en-US" sz="1600" dirty="0"/>
          </a:p>
          <a:p>
            <a:pPr>
              <a:lnSpc>
                <a:spcPct val="80000"/>
              </a:lnSpc>
              <a:spcBef>
                <a:spcPct val="35000"/>
              </a:spcBef>
            </a:pPr>
            <a:r>
              <a:rPr lang="en-US" sz="1600" dirty="0"/>
              <a:t> </a:t>
            </a:r>
            <a:r>
              <a:rPr lang="en-US" sz="1600" dirty="0" smtClean="0"/>
              <a:t>FRANCE</a:t>
            </a:r>
            <a:endParaRPr lang="en-US" sz="1600" dirty="0"/>
          </a:p>
        </p:txBody>
      </p:sp>
      <p:sp>
        <p:nvSpPr>
          <p:cNvPr id="11" name="Content Placeholder 5"/>
          <p:cNvSpPr txBox="1">
            <a:spLocks/>
          </p:cNvSpPr>
          <p:nvPr/>
        </p:nvSpPr>
        <p:spPr>
          <a:xfrm>
            <a:off x="1424608" y="116632"/>
            <a:ext cx="7651970" cy="849586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800" b="1" i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Action Parties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0" t="4297" r="26993" b="56559"/>
          <a:stretch/>
        </p:blipFill>
        <p:spPr bwMode="auto">
          <a:xfrm>
            <a:off x="5305938" y="836712"/>
            <a:ext cx="4460699" cy="54605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8337376" y="5965727"/>
            <a:ext cx="691215" cy="307777"/>
          </a:xfrm>
          <a:prstGeom prst="rect">
            <a:avLst/>
          </a:prstGeom>
          <a:solidFill>
            <a:srgbClr val="003399"/>
          </a:solidFill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ISRAEL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33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312CA040-EA8B-406C-A4A8-91ECCD43193A}" type="slidenum">
              <a:rPr lang="en-GB"/>
              <a:pPr/>
              <a:t>14</a:t>
            </a:fld>
            <a:endParaRPr lang="en-GB" dirty="0"/>
          </a:p>
        </p:txBody>
      </p:sp>
      <p:graphicFrame>
        <p:nvGraphicFramePr>
          <p:cNvPr id="12" name="Object 7"/>
          <p:cNvGraphicFramePr>
            <a:graphicFrameLocks noGrp="1" noChangeAspect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97028238"/>
              </p:ext>
            </p:extLst>
          </p:nvPr>
        </p:nvGraphicFramePr>
        <p:xfrm>
          <a:off x="1043360" y="1823616"/>
          <a:ext cx="7819280" cy="4276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Content Placeholder 5"/>
          <p:cNvSpPr txBox="1">
            <a:spLocks/>
          </p:cNvSpPr>
          <p:nvPr/>
        </p:nvSpPr>
        <p:spPr>
          <a:xfrm>
            <a:off x="1256747" y="945931"/>
            <a:ext cx="7651970" cy="849586"/>
          </a:xfrm>
          <a:prstGeom prst="rect">
            <a:avLst/>
          </a:prstGeom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3800" b="1" i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Action participants</a:t>
            </a:r>
          </a:p>
        </p:txBody>
      </p:sp>
    </p:spTree>
    <p:extLst>
      <p:ext uri="{BB962C8B-B14F-4D97-AF65-F5344CB8AC3E}">
        <p14:creationId xmlns:p14="http://schemas.microsoft.com/office/powerpoint/2010/main" val="219886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C21C3FC6-367E-45F9-ACE3-66C874054761}" type="slidenum">
              <a:rPr lang="en-GB"/>
              <a:pPr/>
              <a:t>15</a:t>
            </a:fld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Use of COST </a:t>
            </a:r>
            <a:r>
              <a:rPr lang="en-GB" dirty="0" smtClean="0"/>
              <a:t>Instruments</a:t>
            </a:r>
            <a:endParaRPr lang="en-GB" dirty="0"/>
          </a:p>
        </p:txBody>
      </p:sp>
      <p:graphicFrame>
        <p:nvGraphicFramePr>
          <p:cNvPr id="61" name="Table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9712765"/>
              </p:ext>
            </p:extLst>
          </p:nvPr>
        </p:nvGraphicFramePr>
        <p:xfrm>
          <a:off x="1424608" y="2258350"/>
          <a:ext cx="6984775" cy="31148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8232"/>
                <a:gridCol w="1188576"/>
                <a:gridCol w="1207245"/>
                <a:gridCol w="1293477"/>
                <a:gridCol w="1207245"/>
              </a:tblGrid>
              <a:tr h="465144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Activity (No.)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Year</a:t>
                      </a: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</a:rPr>
                        <a:t> 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Year 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Year 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Year 4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471617">
                <a:tc>
                  <a:txBody>
                    <a:bodyPr/>
                    <a:lstStyle/>
                    <a:p>
                      <a:r>
                        <a:rPr lang="en-US" sz="1800" baseline="0" dirty="0" smtClean="0">
                          <a:solidFill>
                            <a:schemeClr val="accent2"/>
                          </a:solidFill>
                        </a:rPr>
                        <a:t>MC/WG Meetings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accent2"/>
                          </a:solidFill>
                        </a:rPr>
                        <a:t>1</a:t>
                      </a:r>
                      <a:endParaRPr lang="en-US" sz="18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i="1" dirty="0" smtClean="0">
                          <a:solidFill>
                            <a:schemeClr val="accent2"/>
                          </a:solidFill>
                        </a:rPr>
                        <a:t>1</a:t>
                      </a:r>
                      <a:endParaRPr lang="en-US" sz="1800" i="1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402">
                <a:tc>
                  <a:txBody>
                    <a:bodyPr/>
                    <a:lstStyle/>
                    <a:p>
                      <a:r>
                        <a:rPr lang="en-US" sz="1800" baseline="0" dirty="0" smtClean="0">
                          <a:solidFill>
                            <a:schemeClr val="accent2"/>
                          </a:solidFill>
                        </a:rPr>
                        <a:t>STSMs</a:t>
                      </a:r>
                      <a:endParaRPr lang="en-US" sz="18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accent2"/>
                          </a:solidFill>
                        </a:rPr>
                        <a:t>8</a:t>
                      </a:r>
                      <a:endParaRPr lang="en-US" sz="1800" b="1" dirty="0" smtClean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i="1" dirty="0" smtClean="0">
                          <a:solidFill>
                            <a:schemeClr val="accent2"/>
                          </a:solidFill>
                        </a:rPr>
                        <a:t>8+</a:t>
                      </a:r>
                      <a:endParaRPr lang="en-US" sz="1800" i="1" dirty="0" smtClean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 smtClean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</a:tr>
              <a:tr h="509634">
                <a:tc>
                  <a:txBody>
                    <a:bodyPr/>
                    <a:lstStyle/>
                    <a:p>
                      <a:r>
                        <a:rPr lang="en-US" sz="1800" baseline="0" dirty="0" smtClean="0">
                          <a:solidFill>
                            <a:schemeClr val="accent2"/>
                          </a:solidFill>
                        </a:rPr>
                        <a:t>Training Schools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accent2"/>
                          </a:solidFill>
                        </a:rPr>
                        <a:t>1</a:t>
                      </a:r>
                      <a:endParaRPr lang="en-US" sz="18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i="1" dirty="0" smtClean="0">
                          <a:solidFill>
                            <a:schemeClr val="accent2"/>
                          </a:solidFill>
                        </a:rPr>
                        <a:t>-</a:t>
                      </a:r>
                      <a:endParaRPr lang="en-US" sz="1800" i="1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7717">
                <a:tc>
                  <a:txBody>
                    <a:bodyPr/>
                    <a:lstStyle/>
                    <a:p>
                      <a:r>
                        <a:rPr lang="en-US" sz="1800" baseline="0" dirty="0" smtClean="0">
                          <a:solidFill>
                            <a:schemeClr val="accent2"/>
                          </a:solidFill>
                        </a:rPr>
                        <a:t>Workshops or Conferences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accent2"/>
                          </a:solidFill>
                        </a:rPr>
                        <a:t>2</a:t>
                      </a:r>
                      <a:endParaRPr lang="en-US" sz="18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i="1" dirty="0" smtClean="0">
                          <a:solidFill>
                            <a:schemeClr val="accent2"/>
                          </a:solidFill>
                        </a:rPr>
                        <a:t>4</a:t>
                      </a:r>
                      <a:endParaRPr lang="en-US" sz="1800" i="1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</a:tr>
              <a:tr h="482352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Joint Publications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accent2"/>
                          </a:solidFill>
                        </a:rPr>
                        <a:t>24 (206)</a:t>
                      </a:r>
                      <a:endParaRPr lang="en-US" sz="1800" b="1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 marL="99060" marR="990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986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93098853-CF51-4282-BD2D-8906BD493304}" type="slidenum">
              <a:rPr lang="en-GB"/>
              <a:pPr/>
              <a:t>16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1496616" y="29946"/>
            <a:ext cx="7651970" cy="849586"/>
          </a:xfrm>
        </p:spPr>
        <p:txBody>
          <a:bodyPr/>
          <a:lstStyle/>
          <a:p>
            <a:r>
              <a:rPr lang="en-GB" dirty="0"/>
              <a:t>Results vs. Objectives</a:t>
            </a:r>
          </a:p>
        </p:txBody>
      </p:sp>
      <p:sp>
        <p:nvSpPr>
          <p:cNvPr id="453635" name="Rectangle 3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-447600" y="790771"/>
            <a:ext cx="9073008" cy="4438429"/>
          </a:xfrm>
          <a:prstGeom prst="rect">
            <a:avLst/>
          </a:prstGeo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2">
              <a:spcBef>
                <a:spcPct val="30000"/>
              </a:spcBef>
            </a:pPr>
            <a:r>
              <a:rPr lang="en-GB" sz="2400" dirty="0"/>
              <a:t>Successful networking of &gt;150 participants from academic research and industry</a:t>
            </a:r>
          </a:p>
          <a:p>
            <a:pPr>
              <a:spcBef>
                <a:spcPct val="30000"/>
              </a:spcBef>
              <a:buNone/>
            </a:pPr>
            <a:endParaRPr lang="en-GB" sz="2400" dirty="0"/>
          </a:p>
          <a:p>
            <a:pPr lvl="2">
              <a:spcBef>
                <a:spcPct val="30000"/>
              </a:spcBef>
            </a:pPr>
            <a:r>
              <a:rPr lang="en-GB" sz="2400" dirty="0"/>
              <a:t>New collaborations &amp; joint projects</a:t>
            </a:r>
          </a:p>
          <a:p>
            <a:pPr lvl="2">
              <a:spcBef>
                <a:spcPct val="30000"/>
              </a:spcBef>
            </a:pPr>
            <a:endParaRPr lang="en-US" sz="2400" dirty="0"/>
          </a:p>
          <a:p>
            <a:pPr lvl="2">
              <a:spcBef>
                <a:spcPct val="30000"/>
              </a:spcBef>
            </a:pPr>
            <a:r>
              <a:rPr lang="en-US" sz="2400" dirty="0"/>
              <a:t>8 </a:t>
            </a:r>
            <a:r>
              <a:rPr lang="en-US" sz="2400" dirty="0" smtClean="0"/>
              <a:t>STSMs</a:t>
            </a:r>
          </a:p>
          <a:p>
            <a:pPr lvl="2">
              <a:spcBef>
                <a:spcPct val="30000"/>
              </a:spcBef>
            </a:pPr>
            <a:endParaRPr lang="en-US" sz="2400" dirty="0" smtClean="0"/>
          </a:p>
          <a:p>
            <a:pPr lvl="2">
              <a:spcBef>
                <a:spcPct val="30000"/>
              </a:spcBef>
            </a:pPr>
            <a:r>
              <a:rPr lang="fr-FR" sz="2400" dirty="0"/>
              <a:t>1 </a:t>
            </a:r>
            <a:r>
              <a:rPr lang="fr-FR" sz="2400" dirty="0" err="1"/>
              <a:t>Conference</a:t>
            </a:r>
            <a:r>
              <a:rPr lang="fr-FR" sz="2400" dirty="0"/>
              <a:t> &amp; 1 Workshop</a:t>
            </a:r>
            <a:endParaRPr lang="en-US" sz="2400" dirty="0"/>
          </a:p>
          <a:p>
            <a:pPr marL="0" indent="0">
              <a:spcBef>
                <a:spcPct val="30000"/>
              </a:spcBef>
              <a:buNone/>
            </a:pPr>
            <a:endParaRPr lang="en-US" sz="2400" dirty="0"/>
          </a:p>
          <a:p>
            <a:pPr lvl="2">
              <a:spcBef>
                <a:spcPct val="30000"/>
              </a:spcBef>
            </a:pPr>
            <a:r>
              <a:rPr lang="en-US" sz="2400" dirty="0"/>
              <a:t>T</a:t>
            </a:r>
            <a:r>
              <a:rPr lang="en-US" sz="2400" dirty="0" smtClean="0"/>
              <a:t>raining school for dissemination of know-how on cutting edge technologies</a:t>
            </a:r>
          </a:p>
          <a:p>
            <a:pPr lvl="2">
              <a:spcBef>
                <a:spcPct val="30000"/>
              </a:spcBef>
            </a:pP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FD9C72B-1FA2-49D3-8286-FD7DF47B2533}" type="slidenum">
              <a:rPr lang="en-GB"/>
              <a:pPr/>
              <a:t>17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704528" y="779214"/>
            <a:ext cx="8448781" cy="849586"/>
          </a:xfrm>
        </p:spPr>
        <p:txBody>
          <a:bodyPr/>
          <a:lstStyle/>
          <a:p>
            <a:pPr algn="ctr"/>
            <a:r>
              <a:rPr lang="en-GB" sz="2800" dirty="0"/>
              <a:t>Significant </a:t>
            </a:r>
            <a:r>
              <a:rPr lang="en-GB" sz="2800" dirty="0" smtClean="0"/>
              <a:t>Highlights </a:t>
            </a:r>
            <a:r>
              <a:rPr lang="en-GB" sz="2800" dirty="0"/>
              <a:t>in Science or Networking </a:t>
            </a:r>
            <a:endParaRPr lang="en-GB" sz="2800" dirty="0" smtClean="0"/>
          </a:p>
          <a:p>
            <a:pPr algn="ctr"/>
            <a:r>
              <a:rPr lang="en-US" sz="2800" dirty="0"/>
              <a:t>1</a:t>
            </a:r>
            <a:r>
              <a:rPr lang="en-US" sz="2800" baseline="30000" dirty="0"/>
              <a:t>st</a:t>
            </a:r>
            <a:r>
              <a:rPr lang="en-US" sz="2800" dirty="0"/>
              <a:t> TALEN and CRIPR Training School</a:t>
            </a:r>
            <a:endParaRPr lang="en-GB" sz="2800" dirty="0"/>
          </a:p>
        </p:txBody>
      </p:sp>
      <p:sp>
        <p:nvSpPr>
          <p:cNvPr id="455686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6456" y="2180804"/>
            <a:ext cx="6830119" cy="4056508"/>
          </a:xfrm>
          <a:prstGeom prst="rect">
            <a:avLst/>
          </a:prstGeo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spcBef>
                <a:spcPct val="30000"/>
              </a:spcBef>
              <a:buNone/>
            </a:pPr>
            <a:r>
              <a:rPr lang="en-US" sz="2400" dirty="0" smtClean="0"/>
              <a:t>	Dissemination of cutting edge knowledge on novel non-GMO genome editing technologies</a:t>
            </a:r>
          </a:p>
          <a:p>
            <a:pPr marL="0" indent="0">
              <a:spcBef>
                <a:spcPct val="30000"/>
              </a:spcBef>
              <a:buNone/>
            </a:pPr>
            <a:endParaRPr lang="en-US" sz="2400" dirty="0" smtClean="0"/>
          </a:p>
          <a:p>
            <a:pPr>
              <a:spcBef>
                <a:spcPct val="30000"/>
              </a:spcBef>
            </a:pPr>
            <a:r>
              <a:rPr lang="en-US" sz="2400" dirty="0" smtClean="0"/>
              <a:t>17 participants chosen among 38 applications</a:t>
            </a:r>
          </a:p>
          <a:p>
            <a:pPr>
              <a:spcBef>
                <a:spcPct val="30000"/>
              </a:spcBef>
            </a:pPr>
            <a:r>
              <a:rPr lang="en-US" sz="2400" dirty="0" smtClean="0"/>
              <a:t>Presentations by 6 internationally leading experts</a:t>
            </a:r>
          </a:p>
          <a:p>
            <a:pPr>
              <a:spcBef>
                <a:spcPct val="30000"/>
              </a:spcBef>
            </a:pPr>
            <a:r>
              <a:rPr lang="en-US" sz="2400" dirty="0" smtClean="0"/>
              <a:t>Hands-on training, detailed protocols, network of expertise</a:t>
            </a:r>
          </a:p>
          <a:p>
            <a:pPr>
              <a:spcBef>
                <a:spcPct val="30000"/>
              </a:spcBef>
            </a:pPr>
            <a:endParaRPr lang="fr-FR" sz="2400" dirty="0"/>
          </a:p>
          <a:p>
            <a:pPr>
              <a:spcBef>
                <a:spcPct val="30000"/>
              </a:spcBef>
            </a:pPr>
            <a:endParaRPr lang="en-US" sz="2400" dirty="0"/>
          </a:p>
        </p:txBody>
      </p:sp>
      <p:pic>
        <p:nvPicPr>
          <p:cNvPr id="2050" name="Picture 2" descr="http://www.cost-sustain.org/var/internet6_national_sustain/storage/images/media/images/flyer/31220-1-eng-GB/Flyer_referen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1970112"/>
            <a:ext cx="3019425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1" y="1556792"/>
            <a:ext cx="5174525" cy="2236530"/>
          </a:xfrm>
          <a:prstGeom prst="rect">
            <a:avLst/>
          </a:prstGeom>
          <a:gradFill>
            <a:gsLst>
              <a:gs pos="0">
                <a:srgbClr val="9CD65E"/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 flipH="1">
            <a:off x="8255312" y="1556792"/>
            <a:ext cx="1645679" cy="2236530"/>
          </a:xfrm>
          <a:prstGeom prst="rect">
            <a:avLst/>
          </a:prstGeom>
          <a:gradFill>
            <a:gsLst>
              <a:gs pos="0">
                <a:srgbClr val="9CD65E"/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Bild 11" descr="TALE_bunt_schatten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915" y="404664"/>
            <a:ext cx="4397128" cy="3865607"/>
          </a:xfrm>
          <a:prstGeom prst="rect">
            <a:avLst/>
          </a:prstGeom>
        </p:spPr>
      </p:pic>
      <p:pic>
        <p:nvPicPr>
          <p:cNvPr id="15" name="Bild 14" descr="CostLOGO.png"/>
          <p:cNvPicPr>
            <a:picLocks noChangeAspect="1"/>
          </p:cNvPicPr>
          <p:nvPr/>
        </p:nvPicPr>
        <p:blipFill>
          <a:blip r:embed="rId3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324886"/>
            <a:ext cx="2388320" cy="540000"/>
          </a:xfrm>
          <a:prstGeom prst="rect">
            <a:avLst/>
          </a:prstGeom>
        </p:spPr>
      </p:pic>
      <p:pic>
        <p:nvPicPr>
          <p:cNvPr id="16" name="Bild 15" descr="MLU logo2.png"/>
          <p:cNvPicPr>
            <a:picLocks noChangeAspect="1"/>
          </p:cNvPicPr>
          <p:nvPr/>
        </p:nvPicPr>
        <p:blipFill>
          <a:blip r:embed="rId4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948" y="6324886"/>
            <a:ext cx="1122695" cy="540000"/>
          </a:xfrm>
          <a:prstGeom prst="rect">
            <a:avLst/>
          </a:prstGeom>
        </p:spPr>
      </p:pic>
      <p:pic>
        <p:nvPicPr>
          <p:cNvPr id="17" name="Bild 16" descr="JBTALlabLOGO.png"/>
          <p:cNvPicPr>
            <a:picLocks noChangeAspect="1"/>
          </p:cNvPicPr>
          <p:nvPr/>
        </p:nvPicPr>
        <p:blipFill>
          <a:blip r:embed="rId5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270" y="6324886"/>
            <a:ext cx="1100805" cy="540000"/>
          </a:xfrm>
          <a:prstGeom prst="rect">
            <a:avLst/>
          </a:prstGeom>
        </p:spPr>
      </p:pic>
      <p:sp>
        <p:nvSpPr>
          <p:cNvPr id="20" name="Textfeld 19"/>
          <p:cNvSpPr txBox="1"/>
          <p:nvPr/>
        </p:nvSpPr>
        <p:spPr>
          <a:xfrm>
            <a:off x="725109" y="44624"/>
            <a:ext cx="73061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>
                <a:latin typeface="Cooper Black"/>
                <a:cs typeface="Cooper Black"/>
              </a:rPr>
              <a:t>TALEN &amp; CRISPR Training School</a:t>
            </a:r>
          </a:p>
        </p:txBody>
      </p:sp>
      <p:pic>
        <p:nvPicPr>
          <p:cNvPr id="14" name="Bild 13" descr="skyline.png"/>
          <p:cNvPicPr>
            <a:picLocks noChangeAspect="1"/>
          </p:cNvPicPr>
          <p:nvPr/>
        </p:nvPicPr>
        <p:blipFill>
          <a:blip r:embed="rId6" cstate="print">
            <a:alphaModFix amt="6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834" y="5890510"/>
            <a:ext cx="3577166" cy="1017740"/>
          </a:xfrm>
          <a:prstGeom prst="rect">
            <a:avLst/>
          </a:prstGeom>
        </p:spPr>
      </p:pic>
      <p:sp>
        <p:nvSpPr>
          <p:cNvPr id="19" name="Textfeld 18"/>
          <p:cNvSpPr txBox="1"/>
          <p:nvPr/>
        </p:nvSpPr>
        <p:spPr>
          <a:xfrm>
            <a:off x="779259" y="2367282"/>
            <a:ext cx="293083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 dirty="0" smtClean="0">
                <a:latin typeface="Arial"/>
                <a:cs typeface="Arial"/>
              </a:rPr>
              <a:t>Jens Boch </a:t>
            </a:r>
          </a:p>
          <a:p>
            <a:r>
              <a:rPr lang="de-DE" sz="1400" dirty="0" err="1" smtClean="0">
                <a:latin typeface="Arial"/>
                <a:cs typeface="Arial"/>
              </a:rPr>
              <a:t>jens.boch@genetik.uni-halle.de</a:t>
            </a:r>
            <a:endParaRPr lang="de-DE" sz="1400" dirty="0">
              <a:latin typeface="Arial"/>
              <a:cs typeface="Arial"/>
            </a:endParaRPr>
          </a:p>
        </p:txBody>
      </p:sp>
      <p:sp>
        <p:nvSpPr>
          <p:cNvPr id="13" name="TextBox 2"/>
          <p:cNvSpPr txBox="1"/>
          <p:nvPr/>
        </p:nvSpPr>
        <p:spPr>
          <a:xfrm>
            <a:off x="2864768" y="3781570"/>
            <a:ext cx="1200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 dirty="0"/>
              <a:t>The Local Team</a:t>
            </a:r>
          </a:p>
        </p:txBody>
      </p:sp>
      <p:sp>
        <p:nvSpPr>
          <p:cNvPr id="21" name="TextBox 3"/>
          <p:cNvSpPr txBox="1"/>
          <p:nvPr/>
        </p:nvSpPr>
        <p:spPr>
          <a:xfrm>
            <a:off x="6634429" y="5884946"/>
            <a:ext cx="130997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/>
              <a:t>Sebastian Becker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156663" y="5643971"/>
            <a:ext cx="109036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Dr. Jens </a:t>
            </a:r>
            <a:r>
              <a:rPr lang="en-US" sz="1050" dirty="0" err="1"/>
              <a:t>Boch</a:t>
            </a:r>
            <a:endParaRPr lang="en-US" sz="1050" dirty="0"/>
          </a:p>
        </p:txBody>
      </p:sp>
      <p:sp>
        <p:nvSpPr>
          <p:cNvPr id="23" name="Rectangle 22"/>
          <p:cNvSpPr/>
          <p:nvPr/>
        </p:nvSpPr>
        <p:spPr>
          <a:xfrm>
            <a:off x="7617296" y="5558073"/>
            <a:ext cx="158569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050"/>
              <a:t>Dr. Vladimir Nekrasov</a:t>
            </a:r>
          </a:p>
          <a:p>
            <a:pPr algn="ctr"/>
            <a:r>
              <a:rPr lang="en-US" sz="1050"/>
              <a:t>(group of S. Kamoun)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0286" y="5798563"/>
            <a:ext cx="201850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Dr. Montserrat </a:t>
            </a:r>
            <a:r>
              <a:rPr lang="en-US" sz="1050" dirty="0" err="1"/>
              <a:t>Solé</a:t>
            </a:r>
            <a:r>
              <a:rPr lang="en-US" sz="1050" dirty="0"/>
              <a:t> </a:t>
            </a:r>
            <a:r>
              <a:rPr lang="en-US" sz="1050" dirty="0" err="1"/>
              <a:t>Castellví</a:t>
            </a:r>
            <a:endParaRPr lang="en-US" sz="1050" dirty="0"/>
          </a:p>
        </p:txBody>
      </p:sp>
      <p:sp>
        <p:nvSpPr>
          <p:cNvPr id="25" name="TextBox 8"/>
          <p:cNvSpPr txBox="1"/>
          <p:nvPr/>
        </p:nvSpPr>
        <p:spPr>
          <a:xfrm>
            <a:off x="1421125" y="5378401"/>
            <a:ext cx="106792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Jana </a:t>
            </a:r>
            <a:r>
              <a:rPr lang="en-US" sz="1050" dirty="0" err="1"/>
              <a:t>Streubel</a:t>
            </a:r>
            <a:endParaRPr lang="en-US" sz="1050" dirty="0"/>
          </a:p>
        </p:txBody>
      </p:sp>
      <p:sp>
        <p:nvSpPr>
          <p:cNvPr id="26" name="Rectangle 25"/>
          <p:cNvSpPr/>
          <p:nvPr/>
        </p:nvSpPr>
        <p:spPr>
          <a:xfrm>
            <a:off x="2504728" y="6127412"/>
            <a:ext cx="1390124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err="1"/>
              <a:t>Annekatrin</a:t>
            </a:r>
            <a:r>
              <a:rPr lang="en-US" sz="1050" dirty="0"/>
              <a:t> Richter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243614" y="5403301"/>
            <a:ext cx="1077538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err="1"/>
              <a:t>Maik</a:t>
            </a:r>
            <a:r>
              <a:rPr lang="en-US" sz="1050" dirty="0"/>
              <a:t> </a:t>
            </a:r>
            <a:r>
              <a:rPr lang="en-US" sz="1050" dirty="0" err="1"/>
              <a:t>Reschke</a:t>
            </a:r>
            <a:endParaRPr lang="en-US" sz="1050" dirty="0"/>
          </a:p>
        </p:txBody>
      </p:sp>
      <p:pic>
        <p:nvPicPr>
          <p:cNvPr id="28" name="Picture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2600" y="3896414"/>
            <a:ext cx="1226536" cy="1506887"/>
          </a:xfrm>
          <a:prstGeom prst="rect">
            <a:avLst/>
          </a:prstGeom>
        </p:spPr>
      </p:pic>
      <p:pic>
        <p:nvPicPr>
          <p:cNvPr id="29" name="Picture 1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7016" y="3896413"/>
            <a:ext cx="1226536" cy="1506887"/>
          </a:xfrm>
          <a:prstGeom prst="rect">
            <a:avLst/>
          </a:prstGeom>
        </p:spPr>
      </p:pic>
      <p:pic>
        <p:nvPicPr>
          <p:cNvPr id="30" name="Picture 17" descr="Montse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64" y="4251130"/>
            <a:ext cx="1225617" cy="1508452"/>
          </a:xfrm>
          <a:prstGeom prst="rect">
            <a:avLst/>
          </a:prstGeom>
        </p:spPr>
      </p:pic>
      <p:pic>
        <p:nvPicPr>
          <p:cNvPr id="31" name="Picture 18" descr="Annekatrin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548" y="4572910"/>
            <a:ext cx="1227703" cy="1511019"/>
          </a:xfrm>
          <a:prstGeom prst="rect">
            <a:avLst/>
          </a:prstGeom>
        </p:spPr>
      </p:pic>
      <p:pic>
        <p:nvPicPr>
          <p:cNvPr id="32" name="Picture 19" descr="Sebastian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152" y="4389395"/>
            <a:ext cx="1249780" cy="1505602"/>
          </a:xfrm>
          <a:prstGeom prst="rect">
            <a:avLst/>
          </a:prstGeom>
        </p:spPr>
      </p:pic>
      <p:pic>
        <p:nvPicPr>
          <p:cNvPr id="33" name="Picture 11" descr="Jens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872" y="4114821"/>
            <a:ext cx="1306277" cy="1526728"/>
          </a:xfrm>
          <a:prstGeom prst="rect">
            <a:avLst/>
          </a:prstGeom>
        </p:spPr>
      </p:pic>
      <p:pic>
        <p:nvPicPr>
          <p:cNvPr id="34" name="Picture 21" descr="Nekrasov_photo_medium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929" y="3845875"/>
            <a:ext cx="1408090" cy="175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1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Gerade Verbindung 13"/>
          <p:cNvCxnSpPr/>
          <p:nvPr/>
        </p:nvCxnSpPr>
        <p:spPr bwMode="auto">
          <a:xfrm flipH="1">
            <a:off x="100014" y="1099356"/>
            <a:ext cx="9705973" cy="0"/>
          </a:xfrm>
          <a:prstGeom prst="line">
            <a:avLst/>
          </a:prstGeom>
          <a:solidFill>
            <a:srgbClr val="00B8FF"/>
          </a:solidFill>
          <a:ln w="82550" cap="rnd" cmpd="sng" algn="ctr"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chemeClr val="accent3">
                    <a:lumMod val="20000"/>
                    <a:lumOff val="80000"/>
                  </a:schemeClr>
                </a:gs>
                <a:gs pos="50000">
                  <a:srgbClr val="9CD65E"/>
                </a:gs>
              </a:gsLst>
              <a:lin ang="0" scaled="1"/>
              <a:tileRect/>
            </a:gra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chemeClr val="bg1">
                <a:lumMod val="75000"/>
              </a:schemeClr>
            </a:outerShdw>
          </a:effectLst>
        </p:spPr>
      </p:cxn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495301" y="24605"/>
            <a:ext cx="8915399" cy="1143000"/>
          </a:xfrm>
        </p:spPr>
        <p:txBody>
          <a:bodyPr>
            <a:normAutofit/>
          </a:bodyPr>
          <a:lstStyle/>
          <a:p>
            <a:r>
              <a:rPr lang="de-DE" dirty="0" smtClean="0"/>
              <a:t>1</a:t>
            </a:r>
            <a:r>
              <a:rPr lang="de-DE" baseline="30000" dirty="0" smtClean="0"/>
              <a:t>st</a:t>
            </a:r>
            <a:r>
              <a:rPr lang="de-DE" dirty="0" smtClean="0"/>
              <a:t> TALEN &amp; CRISPR Training School</a:t>
            </a:r>
            <a:endParaRPr lang="de-DE" sz="3600" dirty="0">
              <a:latin typeface="Arial"/>
              <a:cs typeface="Arial"/>
            </a:endParaRPr>
          </a:p>
        </p:txBody>
      </p:sp>
      <p:pic>
        <p:nvPicPr>
          <p:cNvPr id="6" name="Bild 5" descr="skyline.png"/>
          <p:cNvPicPr>
            <a:picLocks noChangeAspect="1"/>
          </p:cNvPicPr>
          <p:nvPr/>
        </p:nvPicPr>
        <p:blipFill>
          <a:blip r:embed="rId2" cstate="print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230" y="6505224"/>
            <a:ext cx="1267769" cy="3606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-141361" y="1360697"/>
            <a:ext cx="22429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Participants</a:t>
            </a:r>
          </a:p>
        </p:txBody>
      </p:sp>
      <p:pic>
        <p:nvPicPr>
          <p:cNvPr id="11" name="Picture 10" descr="Lykorias:Users:jensboch:Desktop:Karte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95" y="1229054"/>
            <a:ext cx="3798401" cy="494356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94996" y="1780410"/>
            <a:ext cx="3671975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/>
              <a:t>17 participants (red label) from 11 countries attended the course in Halle (green label).</a:t>
            </a:r>
            <a:endParaRPr lang="de-DE" sz="1200"/>
          </a:p>
          <a:p>
            <a:r>
              <a:rPr lang="en-GB" sz="1200"/>
              <a:t> </a:t>
            </a:r>
            <a:endParaRPr lang="de-DE" sz="1200"/>
          </a:p>
          <a:p>
            <a:r>
              <a:rPr lang="en-GB" sz="1200"/>
              <a:t>Nuno Almeida		Portugal</a:t>
            </a:r>
            <a:endParaRPr lang="de-DE" sz="1200"/>
          </a:p>
          <a:p>
            <a:r>
              <a:rPr lang="en-GB" sz="1200"/>
              <a:t>Servane Baufume		France</a:t>
            </a:r>
            <a:endParaRPr lang="de-DE" sz="1200"/>
          </a:p>
          <a:p>
            <a:r>
              <a:rPr lang="en-GB" sz="1200"/>
              <a:t>Eran Bosis			Israel</a:t>
            </a:r>
            <a:endParaRPr lang="de-DE" sz="1200"/>
          </a:p>
          <a:p>
            <a:r>
              <a:rPr lang="en-GB" sz="1200"/>
              <a:t>Emmanouil Domazakis	Netherland</a:t>
            </a:r>
            <a:endParaRPr lang="de-DE" sz="1200"/>
          </a:p>
          <a:p>
            <a:r>
              <a:rPr lang="en-GB" sz="1200"/>
              <a:t>Paolo Iovieno		Italy</a:t>
            </a:r>
            <a:endParaRPr lang="de-DE" sz="1200"/>
          </a:p>
          <a:p>
            <a:r>
              <a:rPr lang="en-GB" sz="1200"/>
              <a:t>Stefan Kusch			Germany</a:t>
            </a:r>
            <a:endParaRPr lang="de-DE" sz="1200"/>
          </a:p>
          <a:p>
            <a:r>
              <a:rPr lang="en-GB" sz="1200"/>
              <a:t>Tina Kyndt			Belgium</a:t>
            </a:r>
            <a:endParaRPr lang="de-DE" sz="1200"/>
          </a:p>
          <a:p>
            <a:r>
              <a:rPr lang="en-GB" sz="1200"/>
              <a:t>Haibin Lu			Spain</a:t>
            </a:r>
            <a:endParaRPr lang="de-DE" sz="1200"/>
          </a:p>
          <a:p>
            <a:r>
              <a:rPr lang="en-GB" sz="1200"/>
              <a:t>Sophie Mantelin		UK</a:t>
            </a:r>
            <a:endParaRPr lang="de-DE" sz="1200"/>
          </a:p>
          <a:p>
            <a:r>
              <a:rPr lang="en-GB" sz="1200"/>
              <a:t>Hazel McLellan		UK</a:t>
            </a:r>
            <a:endParaRPr lang="de-DE" sz="1200"/>
          </a:p>
          <a:p>
            <a:r>
              <a:rPr lang="en-GB" sz="1200"/>
              <a:t>Clemence Medina		France</a:t>
            </a:r>
            <a:endParaRPr lang="de-DE" sz="1200"/>
          </a:p>
          <a:p>
            <a:r>
              <a:rPr lang="en-GB" sz="1200"/>
              <a:t>Stian Olsen			Norway</a:t>
            </a:r>
            <a:endParaRPr lang="de-DE" sz="1200"/>
          </a:p>
          <a:p>
            <a:r>
              <a:rPr lang="en-GB" sz="1200"/>
              <a:t>Laurens Pauwels		Belgium</a:t>
            </a:r>
            <a:endParaRPr lang="de-DE" sz="1200"/>
          </a:p>
          <a:p>
            <a:r>
              <a:rPr lang="en-GB" sz="1200"/>
              <a:t>Waldek Skowron		Poland</a:t>
            </a:r>
            <a:endParaRPr lang="de-DE" sz="1200"/>
          </a:p>
          <a:p>
            <a:r>
              <a:rPr lang="en-GB" sz="1200"/>
              <a:t>Weronika Wituszynska	Poland</a:t>
            </a:r>
            <a:endParaRPr lang="de-DE" sz="1200"/>
          </a:p>
          <a:p>
            <a:r>
              <a:rPr lang="en-GB" sz="1200"/>
              <a:t>Mireille van Damme		Netherlands</a:t>
            </a:r>
            <a:endParaRPr lang="de-DE" sz="1200"/>
          </a:p>
          <a:p>
            <a:r>
              <a:rPr lang="en-GB" sz="1200"/>
              <a:t>Ilse van den Brande		Belgium</a:t>
            </a:r>
            <a:endParaRPr lang="de-DE" sz="1200"/>
          </a:p>
          <a:p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3860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46A4E26E-2FD2-4F8F-A127-2A068FE879D2}" type="slidenum">
              <a:rPr lang="en-GB"/>
              <a:pPr/>
              <a:t>2</a:t>
            </a:fld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1256746" y="620688"/>
            <a:ext cx="8448782" cy="1762990"/>
          </a:xfrm>
        </p:spPr>
        <p:txBody>
          <a:bodyPr/>
          <a:lstStyle/>
          <a:p>
            <a:r>
              <a:rPr lang="en-GB" sz="3200" dirty="0"/>
              <a:t>Scientific context and </a:t>
            </a:r>
            <a:r>
              <a:rPr lang="en-GB" sz="3200" dirty="0" smtClean="0"/>
              <a:t>objectives (1/2)</a:t>
            </a:r>
            <a:endParaRPr lang="en-GB" sz="3200" dirty="0"/>
          </a:p>
        </p:txBody>
      </p:sp>
      <p:sp>
        <p:nvSpPr>
          <p:cNvPr id="448515" name="Rectangle 3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272480" y="2110975"/>
            <a:ext cx="9057456" cy="4414369"/>
          </a:xfrm>
          <a:prstGeom prst="rect">
            <a:avLst/>
          </a:prstGeo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spcBef>
                <a:spcPct val="30000"/>
              </a:spcBef>
              <a:buNone/>
            </a:pPr>
            <a:r>
              <a:rPr lang="en-US" sz="1800" b="1" dirty="0"/>
              <a:t>Background / Problem statement:</a:t>
            </a:r>
            <a:r>
              <a:rPr lang="en-US" sz="1800" dirty="0"/>
              <a:t> </a:t>
            </a:r>
          </a:p>
          <a:p>
            <a:pPr>
              <a:spcBef>
                <a:spcPts val="600"/>
              </a:spcBef>
            </a:pPr>
            <a:r>
              <a:rPr lang="en-US" sz="1800" b="1" dirty="0" smtClean="0"/>
              <a:t>Plant </a:t>
            </a:r>
            <a:r>
              <a:rPr lang="en-US" sz="1800" b="1" dirty="0"/>
              <a:t>diseases </a:t>
            </a:r>
            <a:r>
              <a:rPr lang="en-US" sz="1800" dirty="0"/>
              <a:t>are a major </a:t>
            </a:r>
            <a:r>
              <a:rPr lang="en-US" sz="1800" dirty="0" smtClean="0"/>
              <a:t>problem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	</a:t>
            </a:r>
            <a:r>
              <a:rPr lang="en-US" sz="1800" dirty="0" smtClean="0"/>
              <a:t>in agriculture</a:t>
            </a:r>
            <a:r>
              <a:rPr lang="en-US" sz="1800" b="1" dirty="0" smtClean="0"/>
              <a:t>.</a:t>
            </a:r>
          </a:p>
          <a:p>
            <a:pPr>
              <a:spcBef>
                <a:spcPts val="600"/>
              </a:spcBef>
            </a:pPr>
            <a:r>
              <a:rPr lang="en-US" sz="1800" b="1" dirty="0"/>
              <a:t>Disease resistant crop varieties </a:t>
            </a:r>
            <a:r>
              <a:rPr lang="en-US" sz="1800" dirty="0" smtClean="0"/>
              <a:t>constitute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	</a:t>
            </a:r>
            <a:r>
              <a:rPr lang="en-US" sz="1800" dirty="0" smtClean="0"/>
              <a:t>the </a:t>
            </a:r>
            <a:r>
              <a:rPr lang="en-US" sz="1800" dirty="0"/>
              <a:t>economically and ecologically most </a:t>
            </a:r>
            <a:r>
              <a:rPr lang="en-US" sz="1800" dirty="0" smtClean="0"/>
              <a:t>viable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	</a:t>
            </a:r>
            <a:r>
              <a:rPr lang="en-US" sz="1800" dirty="0" smtClean="0"/>
              <a:t>alternative </a:t>
            </a:r>
            <a:r>
              <a:rPr lang="en-US" sz="1800" dirty="0"/>
              <a:t>to pesticides in </a:t>
            </a:r>
            <a:r>
              <a:rPr lang="en-US" sz="1800" dirty="0" smtClean="0"/>
              <a:t>plant </a:t>
            </a:r>
            <a:r>
              <a:rPr lang="en-US" sz="1800" dirty="0"/>
              <a:t>pest </a:t>
            </a:r>
            <a:r>
              <a:rPr lang="en-US" sz="1800" dirty="0" smtClean="0"/>
              <a:t>control.</a:t>
            </a:r>
          </a:p>
          <a:p>
            <a:pPr>
              <a:spcBef>
                <a:spcPct val="30000"/>
              </a:spcBef>
            </a:pPr>
            <a:r>
              <a:rPr lang="fr-FR" sz="1800" b="1" dirty="0" err="1" smtClean="0"/>
              <a:t>Rapid</a:t>
            </a:r>
            <a:r>
              <a:rPr lang="fr-FR" sz="1800" b="1" dirty="0" smtClean="0"/>
              <a:t> breakdown of </a:t>
            </a:r>
            <a:r>
              <a:rPr lang="fr-FR" sz="1800" b="1" dirty="0" err="1" smtClean="0"/>
              <a:t>resistance</a:t>
            </a:r>
            <a:r>
              <a:rPr lang="fr-FR" sz="1800" b="1" dirty="0" smtClean="0"/>
              <a:t> </a:t>
            </a:r>
            <a:r>
              <a:rPr lang="fr-FR" sz="1800" dirty="0" smtClean="0"/>
              <a:t>and </a:t>
            </a:r>
            <a:r>
              <a:rPr lang="fr-FR" sz="1800" b="1" dirty="0" err="1" smtClean="0"/>
              <a:t>restricted</a:t>
            </a:r>
            <a:r>
              <a:rPr lang="fr-FR" sz="1800" b="1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fr-FR" sz="1800" b="1" dirty="0"/>
              <a:t> </a:t>
            </a:r>
            <a:r>
              <a:rPr lang="fr-FR" sz="1800" b="1" dirty="0" smtClean="0"/>
              <a:t>     </a:t>
            </a:r>
            <a:r>
              <a:rPr lang="fr-FR" sz="1800" b="1" dirty="0" err="1"/>
              <a:t>resistance</a:t>
            </a:r>
            <a:r>
              <a:rPr lang="fr-FR" sz="1800" dirty="0"/>
              <a:t> </a:t>
            </a:r>
            <a:r>
              <a:rPr lang="fr-FR" sz="1800" b="1" dirty="0" err="1"/>
              <a:t>gene</a:t>
            </a:r>
            <a:r>
              <a:rPr lang="fr-FR" sz="1800" b="1" dirty="0"/>
              <a:t> </a:t>
            </a:r>
            <a:r>
              <a:rPr lang="fr-FR" sz="1800" b="1" dirty="0" err="1"/>
              <a:t>reservoirs</a:t>
            </a:r>
            <a:r>
              <a:rPr lang="fr-FR" sz="1800" b="1" dirty="0"/>
              <a:t> </a:t>
            </a:r>
            <a:r>
              <a:rPr lang="fr-FR" sz="1800" dirty="0" err="1"/>
              <a:t>limit</a:t>
            </a:r>
            <a:r>
              <a:rPr lang="fr-FR" sz="1800" dirty="0"/>
              <a:t> the </a:t>
            </a:r>
            <a:r>
              <a:rPr lang="fr-FR" sz="1800" dirty="0" err="1"/>
              <a:t>agronomic</a:t>
            </a:r>
            <a:r>
              <a:rPr lang="fr-FR" sz="1800" dirty="0"/>
              <a:t> value of </a:t>
            </a:r>
            <a:r>
              <a:rPr lang="fr-FR" sz="1800" dirty="0" err="1"/>
              <a:t>genetic</a:t>
            </a:r>
            <a:r>
              <a:rPr lang="fr-FR" sz="1800" dirty="0"/>
              <a:t> </a:t>
            </a:r>
            <a:r>
              <a:rPr lang="fr-FR" sz="1800" dirty="0" err="1"/>
              <a:t>crop</a:t>
            </a:r>
            <a:r>
              <a:rPr lang="fr-FR" sz="1800" dirty="0"/>
              <a:t> </a:t>
            </a:r>
            <a:r>
              <a:rPr lang="fr-FR" sz="1800" dirty="0" err="1"/>
              <a:t>resistance</a:t>
            </a:r>
            <a:r>
              <a:rPr lang="fr-FR" sz="1800" dirty="0"/>
              <a:t> </a:t>
            </a:r>
          </a:p>
          <a:p>
            <a:pPr marL="0" indent="0">
              <a:spcBef>
                <a:spcPct val="30000"/>
              </a:spcBef>
              <a:buNone/>
            </a:pPr>
            <a:endParaRPr lang="en-GB" sz="1800" dirty="0" smtClean="0">
              <a:solidFill>
                <a:srgbClr val="4F81BD"/>
              </a:solidFill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2" cstate="print">
            <a:lum contrast="16000"/>
          </a:blip>
          <a:srcRect t="-955" r="17964" b="-2"/>
          <a:stretch/>
        </p:blipFill>
        <p:spPr bwMode="auto">
          <a:xfrm>
            <a:off x="6105128" y="1460728"/>
            <a:ext cx="3534544" cy="254433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80326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27505" y="1938489"/>
            <a:ext cx="9256489" cy="2180588"/>
            <a:chOff x="472277" y="2380530"/>
            <a:chExt cx="8544452" cy="2180588"/>
          </a:xfrm>
        </p:grpSpPr>
        <p:grpSp>
          <p:nvGrpSpPr>
            <p:cNvPr id="12" name="Group 11"/>
            <p:cNvGrpSpPr/>
            <p:nvPr/>
          </p:nvGrpSpPr>
          <p:grpSpPr>
            <a:xfrm>
              <a:off x="472277" y="2380530"/>
              <a:ext cx="7467151" cy="2180588"/>
              <a:chOff x="-24932" y="2514600"/>
              <a:chExt cx="8610932" cy="2514600"/>
            </a:xfrm>
          </p:grpSpPr>
          <p:pic>
            <p:nvPicPr>
              <p:cNvPr id="16" name="Picture 15" descr="NV6-4.jpg"/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9977" r="-1872"/>
              <a:stretch/>
            </p:blipFill>
            <p:spPr>
              <a:xfrm>
                <a:off x="2235600" y="2514600"/>
                <a:ext cx="6350400" cy="2514600"/>
              </a:xfrm>
              <a:prstGeom prst="rect">
                <a:avLst/>
              </a:prstGeom>
            </p:spPr>
          </p:pic>
          <p:sp>
            <p:nvSpPr>
              <p:cNvPr id="18" name="Rectangle 17"/>
              <p:cNvSpPr/>
              <p:nvPr/>
            </p:nvSpPr>
            <p:spPr>
              <a:xfrm>
                <a:off x="608061" y="2955636"/>
                <a:ext cx="1616363" cy="42333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-24932" y="2994245"/>
                <a:ext cx="2066728" cy="6033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/>
                  <a:t>Plant DNA</a:t>
                </a: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666143" y="3895178"/>
              <a:ext cx="255129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>
                  <a:solidFill>
                    <a:srgbClr val="660066"/>
                  </a:solidFill>
                </a:rPr>
                <a:t>NHEJ</a:t>
              </a:r>
            </a:p>
            <a:p>
              <a:pPr algn="ctr"/>
              <a:r>
                <a:rPr lang="de-DE" sz="1400" b="1">
                  <a:solidFill>
                    <a:srgbClr val="660066"/>
                  </a:solidFill>
                </a:rPr>
                <a:t>(non-homologous end joining)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745101" y="3895178"/>
              <a:ext cx="2271628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de-DE" sz="1600" b="1">
                  <a:solidFill>
                    <a:srgbClr val="0000FF"/>
                  </a:solidFill>
                </a:rPr>
                <a:t>HDR</a:t>
              </a:r>
            </a:p>
            <a:p>
              <a:pPr algn="ctr"/>
              <a:r>
                <a:rPr lang="de-DE" sz="1400" b="1">
                  <a:solidFill>
                    <a:srgbClr val="0000FF"/>
                  </a:solidFill>
                </a:rPr>
                <a:t>(homology-directed repair)</a:t>
              </a:r>
            </a:p>
          </p:txBody>
        </p:sp>
      </p:grpSp>
      <p:cxnSp>
        <p:nvCxnSpPr>
          <p:cNvPr id="14" name="Gerade Verbindung 13"/>
          <p:cNvCxnSpPr/>
          <p:nvPr/>
        </p:nvCxnSpPr>
        <p:spPr bwMode="auto">
          <a:xfrm flipH="1">
            <a:off x="100014" y="1099356"/>
            <a:ext cx="9705973" cy="0"/>
          </a:xfrm>
          <a:prstGeom prst="line">
            <a:avLst/>
          </a:prstGeom>
          <a:solidFill>
            <a:srgbClr val="00B8FF"/>
          </a:solidFill>
          <a:ln w="82550" cap="rnd" cmpd="sng" algn="ctr"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chemeClr val="accent3">
                    <a:lumMod val="20000"/>
                    <a:lumOff val="80000"/>
                  </a:schemeClr>
                </a:gs>
                <a:gs pos="50000">
                  <a:srgbClr val="9CD65E"/>
                </a:gs>
              </a:gsLst>
              <a:lin ang="0" scaled="1"/>
              <a:tileRect/>
            </a:gra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chemeClr val="bg1">
                <a:lumMod val="75000"/>
              </a:schemeClr>
            </a:outerShdw>
          </a:effectLst>
        </p:spPr>
      </p:cxn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495301" y="24605"/>
            <a:ext cx="8915399" cy="1143000"/>
          </a:xfrm>
        </p:spPr>
        <p:txBody>
          <a:bodyPr>
            <a:normAutofit/>
          </a:bodyPr>
          <a:lstStyle/>
          <a:p>
            <a:r>
              <a:rPr lang="de-DE" sz="3600" dirty="0" smtClean="0">
                <a:latin typeface="Arial"/>
                <a:cs typeface="Arial"/>
              </a:rPr>
              <a:t>Genome editing</a:t>
            </a:r>
            <a:endParaRPr lang="de-DE" sz="3600" dirty="0">
              <a:latin typeface="Arial"/>
              <a:cs typeface="Arial"/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Jens Boch</a:t>
            </a:r>
            <a:endParaRPr lang="de-DE"/>
          </a:p>
        </p:txBody>
      </p:sp>
      <p:pic>
        <p:nvPicPr>
          <p:cNvPr id="6" name="Bild 5" descr="skyline.png"/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230" y="6505224"/>
            <a:ext cx="1267769" cy="360693"/>
          </a:xfrm>
          <a:prstGeom prst="rect">
            <a:avLst/>
          </a:prstGeom>
        </p:spPr>
      </p:pic>
      <p:sp>
        <p:nvSpPr>
          <p:cNvPr id="8" name="Line 18"/>
          <p:cNvSpPr>
            <a:spLocks noChangeShapeType="1"/>
          </p:cNvSpPr>
          <p:nvPr/>
        </p:nvSpPr>
        <p:spPr bwMode="auto">
          <a:xfrm>
            <a:off x="134144" y="990600"/>
            <a:ext cx="9740900" cy="0"/>
          </a:xfrm>
          <a:prstGeom prst="line">
            <a:avLst/>
          </a:prstGeom>
          <a:noFill/>
          <a:ln w="76200" cap="rnd">
            <a:solidFill>
              <a:schemeClr val="bg2">
                <a:alpha val="79999"/>
              </a:schemeClr>
            </a:solidFill>
            <a:prstDash val="sysDot"/>
            <a:round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>
              <a:latin typeface="Arial" pitchFamily="-112" charset="0"/>
              <a:ea typeface="ＭＳ Ｐゴシック" pitchFamily="-112" charset="-128"/>
              <a:cs typeface="ＭＳ Ｐゴシック" pitchFamily="-112" charset="-128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204732" y="4231020"/>
            <a:ext cx="3571920" cy="2163551"/>
            <a:chOff x="2950951" y="4694449"/>
            <a:chExt cx="3297157" cy="2163551"/>
          </a:xfrm>
        </p:grpSpPr>
        <p:pic>
          <p:nvPicPr>
            <p:cNvPr id="21" name="Picture 20" descr="blommestijn_gene_therapy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50951" y="4694449"/>
              <a:ext cx="2162560" cy="2162560"/>
            </a:xfrm>
            <a:prstGeom prst="rect">
              <a:avLst/>
            </a:prstGeom>
          </p:spPr>
        </p:pic>
        <p:pic>
          <p:nvPicPr>
            <p:cNvPr id="22" name="Picture 21" descr="largecover.gif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6793" y="4694449"/>
              <a:ext cx="1641315" cy="216355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4754414" y="6474822"/>
              <a:ext cx="141192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</a:rPr>
                <a:t>Agbiotech 2.0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191149" y="6474822"/>
              <a:ext cx="13808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</a:rPr>
                <a:t>Gene therapy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028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auwels_Timelin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096" y="1228432"/>
            <a:ext cx="7618603" cy="5204886"/>
          </a:xfrm>
          <a:prstGeom prst="rect">
            <a:avLst/>
          </a:prstGeom>
        </p:spPr>
      </p:pic>
      <p:cxnSp>
        <p:nvCxnSpPr>
          <p:cNvPr id="14" name="Gerade Verbindung 13"/>
          <p:cNvCxnSpPr/>
          <p:nvPr/>
        </p:nvCxnSpPr>
        <p:spPr bwMode="auto">
          <a:xfrm flipH="1">
            <a:off x="100014" y="1099356"/>
            <a:ext cx="9705973" cy="0"/>
          </a:xfrm>
          <a:prstGeom prst="line">
            <a:avLst/>
          </a:prstGeom>
          <a:solidFill>
            <a:srgbClr val="00B8FF"/>
          </a:solidFill>
          <a:ln w="82550" cap="rnd" cmpd="sng" algn="ctr"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chemeClr val="accent3">
                    <a:lumMod val="20000"/>
                    <a:lumOff val="80000"/>
                  </a:schemeClr>
                </a:gs>
                <a:gs pos="50000">
                  <a:srgbClr val="9CD65E"/>
                </a:gs>
              </a:gsLst>
              <a:lin ang="0" scaled="1"/>
              <a:tileRect/>
            </a:gra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chemeClr val="bg1">
                <a:lumMod val="75000"/>
              </a:schemeClr>
            </a:outerShdw>
          </a:effectLst>
        </p:spPr>
      </p:cxnSp>
      <p:sp>
        <p:nvSpPr>
          <p:cNvPr id="17" name="Titel 1"/>
          <p:cNvSpPr>
            <a:spLocks noGrp="1"/>
          </p:cNvSpPr>
          <p:nvPr>
            <p:ph type="title"/>
          </p:nvPr>
        </p:nvSpPr>
        <p:spPr>
          <a:xfrm>
            <a:off x="495301" y="24605"/>
            <a:ext cx="8915399" cy="1143000"/>
          </a:xfrm>
        </p:spPr>
        <p:txBody>
          <a:bodyPr>
            <a:normAutofit/>
          </a:bodyPr>
          <a:lstStyle/>
          <a:p>
            <a:r>
              <a:rPr lang="de-DE" sz="3600" dirty="0" smtClean="0">
                <a:latin typeface="Arial"/>
                <a:cs typeface="Arial"/>
              </a:rPr>
              <a:t>Genome editing timeline</a:t>
            </a:r>
            <a:endParaRPr lang="de-DE" sz="3600" dirty="0">
              <a:latin typeface="Arial"/>
              <a:cs typeface="Arial"/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Jens Boch</a:t>
            </a:r>
            <a:endParaRPr lang="de-DE"/>
          </a:p>
        </p:txBody>
      </p:sp>
      <p:pic>
        <p:nvPicPr>
          <p:cNvPr id="6" name="Bild 5" descr="skyline.png"/>
          <p:cNvPicPr>
            <a:picLocks noChangeAspect="1"/>
          </p:cNvPicPr>
          <p:nvPr/>
        </p:nvPicPr>
        <p:blipFill>
          <a:blip r:embed="rId3" cstate="print">
            <a:alphaModFix amt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230" y="6505224"/>
            <a:ext cx="1267769" cy="3606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66375" y="6156320"/>
            <a:ext cx="32396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Pauwels </a:t>
            </a:r>
            <a:r>
              <a:rPr lang="en-US" sz="1200" i="1"/>
              <a:t>et al</a:t>
            </a:r>
            <a:r>
              <a:rPr lang="en-US" sz="1200"/>
              <a:t>. (2013) New Biotechnology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0014" y="1227333"/>
            <a:ext cx="3334066" cy="3524452"/>
            <a:chOff x="0" y="1121609"/>
            <a:chExt cx="3169919" cy="3630176"/>
          </a:xfrm>
        </p:grpSpPr>
        <p:sp>
          <p:nvSpPr>
            <p:cNvPr id="10" name="Rectangle 9"/>
            <p:cNvSpPr/>
            <p:nvPr/>
          </p:nvSpPr>
          <p:spPr>
            <a:xfrm>
              <a:off x="0" y="1121609"/>
              <a:ext cx="3169919" cy="36301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ZFN2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72" y="3788494"/>
              <a:ext cx="2972919" cy="773345"/>
            </a:xfrm>
            <a:prstGeom prst="rect">
              <a:avLst/>
            </a:prstGeom>
          </p:spPr>
        </p:pic>
        <p:pic>
          <p:nvPicPr>
            <p:cNvPr id="12" name="Picture 11" descr="TALEN2.jpg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825" y="2500919"/>
              <a:ext cx="2972918" cy="814986"/>
            </a:xfrm>
            <a:prstGeom prst="rect">
              <a:avLst/>
            </a:prstGeom>
          </p:spPr>
        </p:pic>
        <p:pic>
          <p:nvPicPr>
            <p:cNvPr id="13" name="Picture 12" descr="Cas2.jpg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825" y="1121609"/>
              <a:ext cx="2965484" cy="9458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227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FD9C72B-1FA2-49D3-8286-FD7DF47B2533}" type="slidenum">
              <a:rPr lang="en-GB"/>
              <a:pPr/>
              <a:t>22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1256746" y="188640"/>
            <a:ext cx="8448781" cy="849586"/>
          </a:xfrm>
        </p:spPr>
        <p:txBody>
          <a:bodyPr/>
          <a:lstStyle/>
          <a:p>
            <a:pPr algn="ctr"/>
            <a:r>
              <a:rPr lang="en-GB" sz="2800" dirty="0"/>
              <a:t>Significant </a:t>
            </a:r>
            <a:r>
              <a:rPr lang="en-GB" sz="2800" dirty="0" smtClean="0"/>
              <a:t>Highlights </a:t>
            </a:r>
            <a:r>
              <a:rPr lang="en-GB" sz="2800" dirty="0"/>
              <a:t>in Science or </a:t>
            </a:r>
            <a:r>
              <a:rPr lang="en-GB" sz="2800" dirty="0" smtClean="0"/>
              <a:t>Networking</a:t>
            </a:r>
            <a:endParaRPr lang="en-GB" sz="2800" dirty="0"/>
          </a:p>
          <a:p>
            <a:pPr algn="ctr"/>
            <a:r>
              <a:rPr lang="en-US" sz="2800" dirty="0"/>
              <a:t>Effector breeding</a:t>
            </a:r>
          </a:p>
          <a:p>
            <a:endParaRPr lang="en-GB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5" t="31486" r="43750" b="9402"/>
          <a:stretch/>
        </p:blipFill>
        <p:spPr bwMode="auto">
          <a:xfrm>
            <a:off x="2792760" y="1196752"/>
            <a:ext cx="5772150" cy="506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537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0FD9C72B-1FA2-49D3-8286-FD7DF47B2533}" type="slidenum">
              <a:rPr lang="en-GB"/>
              <a:pPr/>
              <a:t>23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1256746" y="548680"/>
            <a:ext cx="8448781" cy="849586"/>
          </a:xfrm>
        </p:spPr>
        <p:txBody>
          <a:bodyPr/>
          <a:lstStyle/>
          <a:p>
            <a:pPr algn="ctr"/>
            <a:r>
              <a:rPr lang="en-GB" sz="2800" dirty="0"/>
              <a:t>Significant </a:t>
            </a:r>
            <a:r>
              <a:rPr lang="en-GB" sz="2800" dirty="0" smtClean="0"/>
              <a:t>Highlights </a:t>
            </a:r>
            <a:r>
              <a:rPr lang="en-GB" sz="2800" dirty="0"/>
              <a:t>in Science or </a:t>
            </a:r>
            <a:r>
              <a:rPr lang="en-GB" sz="2800" dirty="0" smtClean="0"/>
              <a:t>Networking</a:t>
            </a:r>
            <a:endParaRPr lang="en-GB" sz="2800" dirty="0"/>
          </a:p>
          <a:p>
            <a:pPr algn="ctr"/>
            <a:r>
              <a:rPr lang="en-US" sz="2800" dirty="0"/>
              <a:t>Effector breeding</a:t>
            </a:r>
          </a:p>
          <a:p>
            <a:endParaRPr lang="en-GB" sz="2800" dirty="0"/>
          </a:p>
        </p:txBody>
      </p:sp>
      <p:sp>
        <p:nvSpPr>
          <p:cNvPr id="455686" name="Rectangle 6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60512" y="1556792"/>
            <a:ext cx="9145016" cy="4056508"/>
          </a:xfrm>
          <a:prstGeom prst="rect">
            <a:avLst/>
          </a:prstGeo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sz="2400" dirty="0" smtClean="0"/>
              <a:t>Developed by 3 partners of SUSTAIN for potato late blight disease and presented at the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annual conference</a:t>
            </a:r>
          </a:p>
          <a:p>
            <a:pPr>
              <a:spcBef>
                <a:spcPct val="30000"/>
              </a:spcBef>
            </a:pPr>
            <a:r>
              <a:rPr lang="en-US" sz="2400" dirty="0" smtClean="0"/>
              <a:t>Simplified and accelerated screening of </a:t>
            </a:r>
            <a:r>
              <a:rPr lang="en-US" sz="2400" dirty="0" err="1" smtClean="0"/>
              <a:t>germplasm</a:t>
            </a:r>
            <a:endParaRPr lang="en-US" sz="2400" dirty="0" smtClean="0"/>
          </a:p>
          <a:p>
            <a:pPr>
              <a:spcBef>
                <a:spcPct val="30000"/>
              </a:spcBef>
            </a:pPr>
            <a:r>
              <a:rPr lang="en-US" sz="2400" dirty="0" smtClean="0"/>
              <a:t>Early evaluation of resistance spectrum and durability</a:t>
            </a:r>
          </a:p>
          <a:p>
            <a:pPr>
              <a:spcBef>
                <a:spcPct val="30000"/>
              </a:spcBef>
            </a:pPr>
            <a:endParaRPr lang="en-US" sz="2400" dirty="0" smtClean="0"/>
          </a:p>
          <a:p>
            <a:pPr>
              <a:spcBef>
                <a:spcPct val="30000"/>
              </a:spcBef>
            </a:pPr>
            <a:r>
              <a:rPr lang="en-US" sz="2400" dirty="0" smtClean="0"/>
              <a:t>High interest in adaptation to other disease, other </a:t>
            </a:r>
            <a:r>
              <a:rPr lang="en-US" sz="2400" dirty="0" err="1" smtClean="0"/>
              <a:t>solanacous</a:t>
            </a:r>
            <a:r>
              <a:rPr lang="en-US" sz="2400" dirty="0" smtClean="0"/>
              <a:t> crops and cereals</a:t>
            </a:r>
          </a:p>
          <a:p>
            <a:pPr>
              <a:spcBef>
                <a:spcPct val="30000"/>
              </a:spcBef>
            </a:pP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03181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23320C64-E7C7-495E-9663-DF2DFB425192}" type="slidenum">
              <a:rPr lang="en-GB"/>
              <a:pPr/>
              <a:t>24</a:t>
            </a:fld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1256747" y="764704"/>
            <a:ext cx="7651970" cy="849586"/>
          </a:xfrm>
        </p:spPr>
        <p:txBody>
          <a:bodyPr/>
          <a:lstStyle/>
          <a:p>
            <a:r>
              <a:rPr lang="en-GB" dirty="0"/>
              <a:t>Challenges</a:t>
            </a:r>
          </a:p>
        </p:txBody>
      </p:sp>
      <p:sp>
        <p:nvSpPr>
          <p:cNvPr id="454659" name="Rectangle 3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992560" y="1484784"/>
            <a:ext cx="8304766" cy="4438429"/>
          </a:xfrm>
          <a:prstGeom prst="rect">
            <a:avLst/>
          </a:prstGeo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spcBef>
                <a:spcPct val="30000"/>
              </a:spcBef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>
              <a:spcBef>
                <a:spcPct val="30000"/>
              </a:spcBef>
            </a:pPr>
            <a:r>
              <a:rPr lang="en-US" sz="2400" dirty="0" smtClean="0"/>
              <a:t>Stronger involvement of industry and breeders</a:t>
            </a:r>
          </a:p>
          <a:p>
            <a:pPr marL="457200" lvl="1" indent="0">
              <a:spcBef>
                <a:spcPct val="30000"/>
              </a:spcBef>
              <a:buNone/>
            </a:pPr>
            <a:r>
              <a:rPr lang="fr-FR" sz="1600" dirty="0"/>
              <a:t>Breeder Workshop - </a:t>
            </a:r>
            <a:r>
              <a:rPr lang="fr-FR" sz="1600" dirty="0" err="1"/>
              <a:t>Effector</a:t>
            </a:r>
            <a:r>
              <a:rPr lang="fr-FR" sz="1600" dirty="0"/>
              <a:t> </a:t>
            </a:r>
            <a:r>
              <a:rPr lang="fr-FR" sz="1600" dirty="0" err="1"/>
              <a:t>Breeding</a:t>
            </a:r>
            <a:r>
              <a:rPr lang="fr-FR" sz="1600" dirty="0"/>
              <a:t>, </a:t>
            </a:r>
            <a:r>
              <a:rPr lang="fr-FR" sz="1600" dirty="0" err="1"/>
              <a:t>Spring</a:t>
            </a:r>
            <a:r>
              <a:rPr lang="fr-FR" sz="1600" dirty="0"/>
              <a:t> 2015, Wageningen, NL</a:t>
            </a:r>
            <a:endParaRPr lang="en-US" sz="1600" dirty="0"/>
          </a:p>
          <a:p>
            <a:pPr lvl="1">
              <a:spcBef>
                <a:spcPct val="30000"/>
              </a:spcBef>
            </a:pPr>
            <a:endParaRPr lang="en-US" sz="800" dirty="0" smtClean="0"/>
          </a:p>
          <a:p>
            <a:pPr>
              <a:spcBef>
                <a:spcPct val="30000"/>
              </a:spcBef>
            </a:pPr>
            <a:r>
              <a:rPr lang="en-US" sz="2400" dirty="0"/>
              <a:t>Extend the network for WG3 and put more emphasis in effector </a:t>
            </a:r>
            <a:r>
              <a:rPr lang="en-US" sz="2400" dirty="0" smtClean="0"/>
              <a:t>diversity (WS in summer 2015)</a:t>
            </a:r>
          </a:p>
          <a:p>
            <a:pPr marL="0" indent="0">
              <a:spcBef>
                <a:spcPct val="30000"/>
              </a:spcBef>
              <a:buNone/>
            </a:pPr>
            <a:endParaRPr lang="fr-FR" sz="2400" dirty="0"/>
          </a:p>
          <a:p>
            <a:pPr marL="0" indent="0">
              <a:spcBef>
                <a:spcPct val="30000"/>
              </a:spcBef>
              <a:buNone/>
            </a:pPr>
            <a:r>
              <a:rPr lang="en-US" sz="2400" b="1" dirty="0" smtClean="0"/>
              <a:t>Critical Activities</a:t>
            </a:r>
          </a:p>
          <a:p>
            <a:pPr marL="0" indent="0">
              <a:spcBef>
                <a:spcPct val="30000"/>
              </a:spcBef>
              <a:buNone/>
            </a:pPr>
            <a:endParaRPr lang="en-US" sz="800" b="1" dirty="0" smtClean="0"/>
          </a:p>
          <a:p>
            <a:pPr>
              <a:spcBef>
                <a:spcPct val="30000"/>
              </a:spcBef>
            </a:pPr>
            <a:r>
              <a:rPr lang="en-US" sz="2400" dirty="0" smtClean="0"/>
              <a:t>Initiate contact with other projects and organizations such as EPSO, EMBO, EUCARPIA</a:t>
            </a:r>
            <a:r>
              <a:rPr lang="fr-FR" sz="2400" dirty="0" smtClean="0"/>
              <a:t> for joint workshops or training </a:t>
            </a:r>
            <a:r>
              <a:rPr lang="fr-FR" sz="2400" dirty="0" err="1" smtClean="0"/>
              <a:t>schools</a:t>
            </a:r>
            <a:endParaRPr lang="en-US" sz="2400" dirty="0" smtClean="0"/>
          </a:p>
          <a:p>
            <a:pPr>
              <a:spcBef>
                <a:spcPct val="30000"/>
              </a:spcBef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46A4E26E-2FD2-4F8F-A127-2A068FE879D2}" type="slidenum">
              <a:rPr lang="en-GB"/>
              <a:pPr/>
              <a:t>3</a:t>
            </a:fld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1472770" y="260648"/>
            <a:ext cx="8448782" cy="1762990"/>
          </a:xfrm>
        </p:spPr>
        <p:txBody>
          <a:bodyPr/>
          <a:lstStyle/>
          <a:p>
            <a:r>
              <a:rPr lang="en-GB" sz="3200" dirty="0"/>
              <a:t>Scientific context and </a:t>
            </a:r>
            <a:r>
              <a:rPr lang="en-GB" sz="3200" dirty="0" smtClean="0"/>
              <a:t>objectives</a:t>
            </a:r>
            <a:endParaRPr lang="en-GB" sz="3200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577070" y="3429000"/>
            <a:ext cx="4134459" cy="18722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" name="Groupe 62"/>
          <p:cNvGrpSpPr/>
          <p:nvPr/>
        </p:nvGrpSpPr>
        <p:grpSpPr>
          <a:xfrm>
            <a:off x="116463" y="3171448"/>
            <a:ext cx="5148572" cy="2088232"/>
            <a:chOff x="107504" y="3429000"/>
            <a:chExt cx="4752528" cy="2088232"/>
          </a:xfrm>
        </p:grpSpPr>
        <p:sp>
          <p:nvSpPr>
            <p:cNvPr id="9" name="Rectangle à coins arrondis 8"/>
            <p:cNvSpPr/>
            <p:nvPr/>
          </p:nvSpPr>
          <p:spPr>
            <a:xfrm>
              <a:off x="107504" y="3645024"/>
              <a:ext cx="4752528" cy="187220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16"/>
            <p:cNvSpPr>
              <a:spLocks noChangeArrowheads="1"/>
            </p:cNvSpPr>
            <p:nvPr/>
          </p:nvSpPr>
          <p:spPr bwMode="auto">
            <a:xfrm>
              <a:off x="422576" y="4437112"/>
              <a:ext cx="1244719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4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defence</a:t>
              </a:r>
              <a:endParaRPr lang="en-GB" sz="2400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1" name="Rectangle 17"/>
            <p:cNvSpPr>
              <a:spLocks noChangeArrowheads="1"/>
            </p:cNvSpPr>
            <p:nvPr/>
          </p:nvSpPr>
          <p:spPr bwMode="auto">
            <a:xfrm>
              <a:off x="2001607" y="4653136"/>
              <a:ext cx="1749296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4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metabolism</a:t>
              </a:r>
              <a:endParaRPr lang="en-GB" sz="2400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2" name="Rectangle 18"/>
            <p:cNvSpPr>
              <a:spLocks noChangeArrowheads="1"/>
            </p:cNvSpPr>
            <p:nvPr/>
          </p:nvSpPr>
          <p:spPr bwMode="auto">
            <a:xfrm>
              <a:off x="2804404" y="4941168"/>
              <a:ext cx="1922419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24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development</a:t>
              </a:r>
              <a:endParaRPr lang="en-GB" sz="2400" dirty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2206025" y="3717032"/>
              <a:ext cx="147999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8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proteins</a:t>
              </a:r>
              <a:endParaRPr lang="fr-FR" sz="2800" dirty="0">
                <a:solidFill>
                  <a:srgbClr val="FFFF0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650834" y="4293096"/>
              <a:ext cx="306770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800" b="1" dirty="0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cellular processes</a:t>
              </a:r>
              <a:endParaRPr lang="fr-FR" sz="2800" dirty="0">
                <a:solidFill>
                  <a:srgbClr val="FFFF00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16470" y="3429000"/>
              <a:ext cx="2039316" cy="1107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6600" b="1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plant</a:t>
              </a:r>
              <a:endParaRPr lang="fr-FR" sz="6600" dirty="0">
                <a:solidFill>
                  <a:srgbClr val="00B050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131559" y="4941168"/>
              <a:ext cx="174633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400" dirty="0" smtClean="0">
                  <a:solidFill>
                    <a:srgbClr val="00B05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physiology </a:t>
              </a:r>
              <a:endParaRPr lang="fr-FR" sz="2400" dirty="0">
                <a:solidFill>
                  <a:srgbClr val="00B050"/>
                </a:solidFill>
              </a:endParaRPr>
            </a:p>
          </p:txBody>
        </p:sp>
      </p:grpSp>
      <p:sp>
        <p:nvSpPr>
          <p:cNvPr id="17" name="Rectangle à coins arrondis 16"/>
          <p:cNvSpPr/>
          <p:nvPr/>
        </p:nvSpPr>
        <p:spPr>
          <a:xfrm>
            <a:off x="5577070" y="3429000"/>
            <a:ext cx="4134459" cy="187220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8" name="Groupe 59"/>
          <p:cNvGrpSpPr/>
          <p:nvPr/>
        </p:nvGrpSpPr>
        <p:grpSpPr>
          <a:xfrm>
            <a:off x="4068532" y="2866324"/>
            <a:ext cx="5837469" cy="1270562"/>
            <a:chOff x="3772983" y="2722308"/>
            <a:chExt cx="5388433" cy="1270562"/>
          </a:xfrm>
          <a:effectLst>
            <a:outerShdw blurRad="1219200" dist="50800" dir="5400000" algn="ctr" rotWithShape="0">
              <a:srgbClr val="000000">
                <a:alpha val="14000"/>
              </a:srgbClr>
            </a:outerShdw>
          </a:effectLst>
        </p:grpSpPr>
        <p:sp>
          <p:nvSpPr>
            <p:cNvPr id="19" name="Rectangle 18"/>
            <p:cNvSpPr/>
            <p:nvPr/>
          </p:nvSpPr>
          <p:spPr>
            <a:xfrm>
              <a:off x="5165480" y="3284984"/>
              <a:ext cx="399593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4000" b="1" dirty="0" smtClean="0">
                  <a:solidFill>
                    <a:srgbClr val="0099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Immune receptor</a:t>
              </a:r>
              <a:endParaRPr lang="fr-FR" sz="4000" dirty="0">
                <a:solidFill>
                  <a:srgbClr val="009900"/>
                </a:solidFill>
              </a:endParaRPr>
            </a:p>
          </p:txBody>
        </p:sp>
        <p:sp>
          <p:nvSpPr>
            <p:cNvPr id="20" name="Flèche droite 19"/>
            <p:cNvSpPr/>
            <p:nvPr/>
          </p:nvSpPr>
          <p:spPr>
            <a:xfrm rot="1862521" flipV="1">
              <a:off x="3772983" y="2722308"/>
              <a:ext cx="2709472" cy="113116"/>
            </a:xfrm>
            <a:prstGeom prst="rightArrow">
              <a:avLst>
                <a:gd name="adj1" fmla="val 50000"/>
                <a:gd name="adj2" fmla="val 247047"/>
              </a:avLst>
            </a:prstGeom>
            <a:solidFill>
              <a:srgbClr val="00B050"/>
            </a:solidFill>
            <a:ln>
              <a:solidFill>
                <a:srgbClr val="FF00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1" name="Flèche vers le bas 20"/>
          <p:cNvSpPr/>
          <p:nvPr/>
        </p:nvSpPr>
        <p:spPr>
          <a:xfrm>
            <a:off x="272480" y="1340768"/>
            <a:ext cx="4914546" cy="2016224"/>
          </a:xfrm>
          <a:prstGeom prst="downArrow">
            <a:avLst>
              <a:gd name="adj1" fmla="val 50000"/>
              <a:gd name="adj2" fmla="val 65117"/>
            </a:avLst>
          </a:prstGeom>
          <a:solidFill>
            <a:srgbClr val="FFFF00"/>
          </a:solidFill>
          <a:ln>
            <a:noFill/>
            <a:prstDash val="sysDot"/>
          </a:ln>
          <a:scene3d>
            <a:camera prst="orthographicFront"/>
            <a:lightRig rig="glow" dir="t"/>
          </a:scene3d>
          <a:sp3d>
            <a:bevelT w="44450"/>
            <a:bevelB w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13"/>
          <p:cNvSpPr>
            <a:spLocks noChangeArrowheads="1"/>
          </p:cNvSpPr>
          <p:nvPr/>
        </p:nvSpPr>
        <p:spPr bwMode="auto">
          <a:xfrm>
            <a:off x="708627" y="2020778"/>
            <a:ext cx="112402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effector</a:t>
            </a:r>
            <a:endParaRPr lang="en-GB" sz="2000" b="1" dirty="0"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1098671" y="2308810"/>
            <a:ext cx="112402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b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effector</a:t>
            </a:r>
            <a:endParaRPr lang="en-GB" sz="20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1817750" y="1916832"/>
            <a:ext cx="112402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b="1" dirty="0" err="1" smtClean="0">
                <a:solidFill>
                  <a:srgbClr val="AFA49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effector</a:t>
            </a:r>
            <a:endParaRPr lang="en-GB" sz="2000" b="1" dirty="0">
              <a:solidFill>
                <a:srgbClr val="AFA49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1817750" y="2524834"/>
            <a:ext cx="112402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effector</a:t>
            </a:r>
            <a:endParaRPr lang="en-GB" sz="2000" b="1" dirty="0"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1488714" y="1484784"/>
            <a:ext cx="112402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effector</a:t>
            </a:r>
            <a:endParaRPr lang="en-GB" sz="2000" b="1" dirty="0">
              <a:solidFill>
                <a:schemeClr val="accent6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2190793" y="2780928"/>
            <a:ext cx="112402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effector</a:t>
            </a:r>
            <a:endParaRPr lang="en-GB" sz="2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3594948" y="2060848"/>
            <a:ext cx="112402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effector</a:t>
            </a:r>
            <a:endParaRPr lang="en-GB" sz="20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9" name="Rectangle 13"/>
          <p:cNvSpPr>
            <a:spLocks noChangeArrowheads="1"/>
          </p:cNvSpPr>
          <p:nvPr/>
        </p:nvSpPr>
        <p:spPr bwMode="auto">
          <a:xfrm>
            <a:off x="2519828" y="2204864"/>
            <a:ext cx="112402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b="1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effector</a:t>
            </a:r>
            <a:endParaRPr lang="en-GB" sz="2000" b="1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" name="Rectangle 13"/>
          <p:cNvSpPr>
            <a:spLocks noChangeArrowheads="1"/>
          </p:cNvSpPr>
          <p:nvPr/>
        </p:nvSpPr>
        <p:spPr bwMode="auto">
          <a:xfrm>
            <a:off x="2658845" y="1556792"/>
            <a:ext cx="112402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b="1" dirty="0" err="1" smtClean="0">
                <a:solidFill>
                  <a:srgbClr val="AFA49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effector</a:t>
            </a:r>
            <a:endParaRPr lang="en-GB" sz="2000" b="1" dirty="0">
              <a:solidFill>
                <a:srgbClr val="AFA49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31" name="Groupe 57"/>
          <p:cNvGrpSpPr/>
          <p:nvPr/>
        </p:nvGrpSpPr>
        <p:grpSpPr>
          <a:xfrm>
            <a:off x="5499061" y="3645024"/>
            <a:ext cx="4406939" cy="2448272"/>
            <a:chOff x="5076056" y="1601416"/>
            <a:chExt cx="4067944" cy="2448272"/>
          </a:xfrm>
        </p:grpSpPr>
        <p:sp>
          <p:nvSpPr>
            <p:cNvPr id="32" name="Explosion 1 31"/>
            <p:cNvSpPr/>
            <p:nvPr/>
          </p:nvSpPr>
          <p:spPr>
            <a:xfrm>
              <a:off x="5076056" y="1601416"/>
              <a:ext cx="4067944" cy="2448272"/>
            </a:xfrm>
            <a:prstGeom prst="irregularSeal1">
              <a:avLst/>
            </a:prstGeom>
            <a:solidFill>
              <a:schemeClr val="accent6">
                <a:lumMod val="60000"/>
                <a:lumOff val="40000"/>
              </a:schemeClr>
            </a:solidFill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390521" y="2249488"/>
              <a:ext cx="3544166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5400" b="1" dirty="0" smtClean="0">
                  <a:solidFill>
                    <a:srgbClr val="0099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Resistance</a:t>
              </a:r>
              <a:endParaRPr lang="fr-FR" sz="5400" dirty="0">
                <a:solidFill>
                  <a:srgbClr val="009900"/>
                </a:solidFill>
              </a:endParaRPr>
            </a:p>
          </p:txBody>
        </p:sp>
      </p:grpSp>
      <p:sp>
        <p:nvSpPr>
          <p:cNvPr id="34" name="Rectangle à coins arrondis 33"/>
          <p:cNvSpPr/>
          <p:nvPr/>
        </p:nvSpPr>
        <p:spPr>
          <a:xfrm>
            <a:off x="272480" y="917664"/>
            <a:ext cx="5148572" cy="648072"/>
          </a:xfrm>
          <a:prstGeom prst="roundRect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1000913" y="797804"/>
            <a:ext cx="29594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pathogen</a:t>
            </a:r>
            <a:endParaRPr lang="fr-FR" sz="4800" dirty="0">
              <a:solidFill>
                <a:srgbClr val="FFFF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219285" y="5157192"/>
            <a:ext cx="280076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GB" sz="5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Disease</a:t>
            </a:r>
            <a:endParaRPr lang="fr-FR" sz="5400" dirty="0">
              <a:solidFill>
                <a:srgbClr val="FF3300"/>
              </a:solidFill>
            </a:endParaRPr>
          </a:p>
        </p:txBody>
      </p:sp>
      <p:sp>
        <p:nvSpPr>
          <p:cNvPr id="37" name="Ellipse 36"/>
          <p:cNvSpPr/>
          <p:nvPr/>
        </p:nvSpPr>
        <p:spPr>
          <a:xfrm>
            <a:off x="3548844" y="2060848"/>
            <a:ext cx="1326147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3571226" y="1691516"/>
            <a:ext cx="9162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AVR</a:t>
            </a:r>
            <a:endParaRPr lang="fr-FR" dirty="0"/>
          </a:p>
        </p:txBody>
      </p:sp>
      <p:sp>
        <p:nvSpPr>
          <p:cNvPr id="39" name="Rectangle 38"/>
          <p:cNvSpPr/>
          <p:nvPr/>
        </p:nvSpPr>
        <p:spPr>
          <a:xfrm>
            <a:off x="6458944" y="2780929"/>
            <a:ext cx="22108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 proteins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49490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36" grpId="0"/>
      <p:bldP spid="37" grpId="0" animBg="1"/>
      <p:bldP spid="38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F72E4E92-E150-4E65-B41B-3A48215670B1}" type="slidenum">
              <a:rPr lang="en-GB"/>
              <a:pPr/>
              <a:t>4</a:t>
            </a:fld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1693518" y="332656"/>
            <a:ext cx="7651970" cy="849586"/>
          </a:xfrm>
        </p:spPr>
        <p:txBody>
          <a:bodyPr/>
          <a:lstStyle/>
          <a:p>
            <a:r>
              <a:rPr lang="en-GB" sz="3200" dirty="0"/>
              <a:t>Scientific context and objectives  (2/2)</a:t>
            </a:r>
          </a:p>
        </p:txBody>
      </p:sp>
      <p:sp>
        <p:nvSpPr>
          <p:cNvPr id="451587" name="Rectangle 3"/>
          <p:cNvSpPr>
            <a:spLocks noGrp="1" noChangeArrowheads="1"/>
          </p:cNvSpPr>
          <p:nvPr>
            <p:ph type="body" sz="quarter" idx="14"/>
          </p:nvPr>
        </p:nvSpPr>
        <p:spPr bwMode="auto">
          <a:xfrm>
            <a:off x="56456" y="1052736"/>
            <a:ext cx="9705528" cy="4536504"/>
          </a:xfrm>
          <a:prstGeom prst="rect">
            <a:avLst/>
          </a:prstGeo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30000"/>
              </a:spcBef>
            </a:pPr>
            <a:r>
              <a:rPr lang="en-US" sz="1800" dirty="0" smtClean="0"/>
              <a:t>Disease </a:t>
            </a:r>
            <a:r>
              <a:rPr lang="en-US" sz="1800" dirty="0"/>
              <a:t>development is an active, pathogen-controlled process mediated by secreted pathogen proteins called </a:t>
            </a:r>
            <a:r>
              <a:rPr lang="en-US" sz="1800" b="1" dirty="0"/>
              <a:t>Effectors</a:t>
            </a:r>
            <a:endParaRPr lang="fr-FR" sz="1800" b="1" dirty="0"/>
          </a:p>
          <a:p>
            <a:pPr>
              <a:spcBef>
                <a:spcPct val="30000"/>
              </a:spcBef>
            </a:pPr>
            <a:r>
              <a:rPr lang="en-US" sz="1800" dirty="0"/>
              <a:t>The massive </a:t>
            </a:r>
            <a:r>
              <a:rPr lang="en-US" sz="1800" b="1" dirty="0" smtClean="0"/>
              <a:t>sequencing </a:t>
            </a:r>
            <a:r>
              <a:rPr lang="en-US" sz="1800" b="1" dirty="0"/>
              <a:t>of pathogen and plant genomes </a:t>
            </a:r>
            <a:r>
              <a:rPr lang="en-GB" sz="1800" dirty="0"/>
              <a:t>and the advance of </a:t>
            </a:r>
            <a:r>
              <a:rPr lang="en-GB" sz="1800" b="1" dirty="0"/>
              <a:t>effector biology </a:t>
            </a:r>
            <a:r>
              <a:rPr lang="en-GB" sz="1800" dirty="0"/>
              <a:t>produced tremendous progress in Plant Pathology</a:t>
            </a:r>
          </a:p>
          <a:p>
            <a:pPr>
              <a:spcBef>
                <a:spcPct val="30000"/>
              </a:spcBef>
            </a:pPr>
            <a:r>
              <a:rPr lang="en-US" sz="1800" dirty="0"/>
              <a:t>The understanding of the </a:t>
            </a:r>
            <a:r>
              <a:rPr lang="en-US" sz="1800" b="1" dirty="0"/>
              <a:t>molecular and evolutionary mechanisms of pathogen virulence</a:t>
            </a:r>
            <a:r>
              <a:rPr lang="en-US" sz="1800" dirty="0"/>
              <a:t> enables </a:t>
            </a:r>
            <a:r>
              <a:rPr lang="en-US" sz="1800" b="1" dirty="0"/>
              <a:t>knowledge-based breeding and engineering for durable crop </a:t>
            </a:r>
            <a:r>
              <a:rPr lang="en-US" sz="1800" b="1" dirty="0" smtClean="0"/>
              <a:t>resistance</a:t>
            </a:r>
          </a:p>
          <a:p>
            <a:pPr marL="914400" lvl="2" indent="0">
              <a:spcBef>
                <a:spcPct val="30000"/>
              </a:spcBef>
              <a:buNone/>
            </a:pPr>
            <a:r>
              <a:rPr lang="en-US" sz="1800" dirty="0" smtClean="0"/>
              <a:t>- Identification of </a:t>
            </a:r>
            <a:r>
              <a:rPr lang="en-US" sz="1800" b="1" dirty="0"/>
              <a:t>new resistance traits and loci </a:t>
            </a:r>
            <a:r>
              <a:rPr lang="en-US" sz="1800" dirty="0"/>
              <a:t>in plant </a:t>
            </a:r>
            <a:r>
              <a:rPr lang="en-US" sz="1800" dirty="0" err="1"/>
              <a:t>germplasm</a:t>
            </a:r>
            <a:r>
              <a:rPr lang="en-US" sz="1800" dirty="0"/>
              <a:t> collections</a:t>
            </a:r>
            <a:r>
              <a:rPr lang="en-US" sz="1800" dirty="0" smtClean="0"/>
              <a:t>.</a:t>
            </a:r>
          </a:p>
          <a:p>
            <a:pPr marL="914400" lvl="2" indent="0">
              <a:spcBef>
                <a:spcPct val="30000"/>
              </a:spcBef>
              <a:buNone/>
            </a:pPr>
            <a:r>
              <a:rPr lang="en-US" sz="1800" dirty="0" smtClean="0"/>
              <a:t>-</a:t>
            </a:r>
            <a:r>
              <a:rPr lang="en-US" sz="1800" b="1" dirty="0" smtClean="0"/>
              <a:t> </a:t>
            </a:r>
            <a:r>
              <a:rPr lang="en-US" sz="1800" dirty="0" smtClean="0"/>
              <a:t>Evaluation of </a:t>
            </a:r>
            <a:r>
              <a:rPr lang="en-US" sz="1800" b="1" dirty="0"/>
              <a:t>resistance durability </a:t>
            </a:r>
            <a:r>
              <a:rPr lang="en-US" sz="1800" dirty="0"/>
              <a:t>by detailed analysis of pathogen </a:t>
            </a:r>
            <a:r>
              <a:rPr lang="en-US" sz="1800" dirty="0" smtClean="0"/>
              <a:t>effector.</a:t>
            </a:r>
          </a:p>
          <a:p>
            <a:pPr marL="0" indent="0">
              <a:spcBef>
                <a:spcPct val="30000"/>
              </a:spcBef>
              <a:buNone/>
            </a:pPr>
            <a:endParaRPr lang="en-US" sz="1800" b="1" dirty="0" smtClean="0"/>
          </a:p>
          <a:p>
            <a:pPr marL="0" indent="0">
              <a:spcBef>
                <a:spcPct val="30000"/>
              </a:spcBef>
              <a:buNone/>
            </a:pPr>
            <a:r>
              <a:rPr lang="en-US" sz="1800" b="1" dirty="0" err="1" smtClean="0"/>
              <a:t>MoU</a:t>
            </a:r>
            <a:r>
              <a:rPr lang="en-US" sz="1800" b="1" dirty="0" smtClean="0"/>
              <a:t> </a:t>
            </a:r>
            <a:r>
              <a:rPr lang="en-US" sz="1800" b="1" dirty="0"/>
              <a:t>objectives:</a:t>
            </a:r>
            <a:endParaRPr lang="en-GB" sz="1800" dirty="0">
              <a:solidFill>
                <a:srgbClr val="4F81BD"/>
              </a:solidFill>
            </a:endParaRPr>
          </a:p>
          <a:p>
            <a:pPr>
              <a:spcBef>
                <a:spcPct val="30000"/>
              </a:spcBef>
            </a:pPr>
            <a:r>
              <a:rPr lang="en-US" sz="1800" b="1" dirty="0" smtClean="0"/>
              <a:t>Transfer </a:t>
            </a:r>
            <a:r>
              <a:rPr lang="en-US" sz="1800" b="1" dirty="0"/>
              <a:t>of knowledge </a:t>
            </a:r>
            <a:r>
              <a:rPr lang="en-US" sz="1800" dirty="0"/>
              <a:t>on plant resistance, effector function and effector evolution from academic research </a:t>
            </a:r>
            <a:r>
              <a:rPr lang="en-US" sz="1800" b="1" dirty="0"/>
              <a:t>to plant </a:t>
            </a:r>
            <a:r>
              <a:rPr lang="en-US" sz="1800" b="1" dirty="0" smtClean="0"/>
              <a:t>breeders</a:t>
            </a:r>
            <a:r>
              <a:rPr lang="en-US" sz="1800" dirty="0" smtClean="0"/>
              <a:t>.</a:t>
            </a:r>
          </a:p>
          <a:p>
            <a:pPr>
              <a:spcBef>
                <a:spcPct val="30000"/>
              </a:spcBef>
            </a:pPr>
            <a:r>
              <a:rPr lang="en-US" sz="1800" dirty="0"/>
              <a:t>B</a:t>
            </a:r>
            <a:r>
              <a:rPr lang="en-US" sz="1800" dirty="0" smtClean="0"/>
              <a:t>uild a  </a:t>
            </a:r>
            <a:r>
              <a:rPr lang="en-US" sz="1800" dirty="0"/>
              <a:t>platform for the development of </a:t>
            </a:r>
            <a:r>
              <a:rPr lang="en-US" sz="1800" b="1" dirty="0"/>
              <a:t>durably resistant </a:t>
            </a:r>
            <a:r>
              <a:rPr lang="en-US" sz="1800" b="1" dirty="0" smtClean="0"/>
              <a:t>cereal and </a:t>
            </a:r>
            <a:r>
              <a:rPr lang="en-US" sz="1800" b="1" dirty="0" err="1" smtClean="0"/>
              <a:t>solanacous</a:t>
            </a:r>
            <a:r>
              <a:rPr lang="en-US" sz="1800" b="1" dirty="0" smtClean="0"/>
              <a:t> crops </a:t>
            </a:r>
            <a:r>
              <a:rPr lang="en-US" sz="1800" b="1" dirty="0"/>
              <a:t>for Europe and developing countries</a:t>
            </a:r>
            <a:r>
              <a:rPr lang="en-US" sz="1800" dirty="0" smtClean="0"/>
              <a:t>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7938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er 11"/>
          <p:cNvGrpSpPr>
            <a:grpSpLocks/>
          </p:cNvGrpSpPr>
          <p:nvPr/>
        </p:nvGrpSpPr>
        <p:grpSpPr bwMode="auto">
          <a:xfrm>
            <a:off x="68423" y="1254126"/>
            <a:ext cx="9837577" cy="5616542"/>
            <a:chOff x="74399" y="488950"/>
            <a:chExt cx="9081327" cy="5615934"/>
          </a:xfrm>
        </p:grpSpPr>
        <p:pic>
          <p:nvPicPr>
            <p:cNvPr id="4103" name="Picture 19"/>
            <p:cNvPicPr>
              <a:picLocks noChangeAspect="1" noChangeArrowheads="1"/>
            </p:cNvPicPr>
            <p:nvPr/>
          </p:nvPicPr>
          <p:blipFill>
            <a:blip r:embed="rId3">
              <a:lum brigh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9829" y="3372143"/>
              <a:ext cx="3203084" cy="23244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4" name="Picture 5" descr="P101005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2345" y="488950"/>
              <a:ext cx="1693381" cy="2607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5" name="Picture 6" descr="P101004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9830" y="488950"/>
              <a:ext cx="1955682" cy="2607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6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9659"/>
            <a:stretch>
              <a:fillRect/>
            </a:stretch>
          </p:blipFill>
          <p:spPr bwMode="auto">
            <a:xfrm>
              <a:off x="137245" y="603056"/>
              <a:ext cx="1296876" cy="5093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7" name="Picture 9" descr="Capture d’écran 2010-01-20 à 1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80867" y="3240542"/>
              <a:ext cx="1192793" cy="2545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8" name="Picture 10" descr="Capture d’écran 2010-01-20 à 16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729"/>
            <a:stretch>
              <a:fillRect/>
            </a:stretch>
          </p:blipFill>
          <p:spPr bwMode="auto">
            <a:xfrm>
              <a:off x="4846218" y="3336118"/>
              <a:ext cx="2905860" cy="2424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9" name="Text Box 11"/>
            <p:cNvSpPr txBox="1">
              <a:spLocks noChangeArrowheads="1"/>
            </p:cNvSpPr>
            <p:nvPr/>
          </p:nvSpPr>
          <p:spPr bwMode="auto">
            <a:xfrm>
              <a:off x="74399" y="5843302"/>
              <a:ext cx="1258104" cy="261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eaLnBrk="0" fontAlgn="base" hangingPunct="0"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r>
                <a:rPr lang="fr-FR" altLang="en-US" sz="1100">
                  <a:latin typeface="Lucida Grande"/>
                </a:rPr>
                <a:t>Hilaire </a:t>
              </a:r>
              <a:r>
                <a:rPr lang="fr-FR" altLang="en-US" sz="1100" i="1">
                  <a:latin typeface="Lucida Grande"/>
                </a:rPr>
                <a:t>et al</a:t>
              </a:r>
              <a:r>
                <a:rPr lang="fr-FR" altLang="en-US" sz="1100">
                  <a:latin typeface="Lucida Grande"/>
                </a:rPr>
                <a:t>., 2001</a:t>
              </a:r>
            </a:p>
          </p:txBody>
        </p:sp>
      </p:grpSp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35864" y="749300"/>
            <a:ext cx="9906000" cy="762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lang="fr-FR" sz="2400" i="1" dirty="0">
              <a:latin typeface="Lucida Grande"/>
              <a:ea typeface="+mj-ea"/>
              <a:cs typeface="Lucida Grande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857376" y="1268413"/>
            <a:ext cx="3719910" cy="2983894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87000"/>
              </a:lnSpc>
              <a:buClr>
                <a:srgbClr val="000000"/>
              </a:buClr>
              <a:defRPr/>
            </a:pPr>
            <a:endParaRPr lang="fr-FR" altLang="en-US" sz="1800" dirty="0" smtClean="0"/>
          </a:p>
          <a:p>
            <a:pPr marL="285750" indent="-285750" eaLnBrk="1" hangingPunct="1">
              <a:lnSpc>
                <a:spcPct val="87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fr-FR" altLang="en-US" sz="1800" dirty="0" smtClean="0"/>
              <a:t>Causal agent : </a:t>
            </a:r>
            <a:r>
              <a:rPr lang="fr-FR" altLang="en-US" sz="1800" i="1" dirty="0" err="1" smtClean="0"/>
              <a:t>Xanthomonas</a:t>
            </a:r>
            <a:r>
              <a:rPr lang="fr-FR" altLang="en-US" sz="1800" i="1" dirty="0" smtClean="0"/>
              <a:t> </a:t>
            </a:r>
            <a:r>
              <a:rPr lang="fr-FR" altLang="en-US" sz="1800" i="1" dirty="0" err="1" smtClean="0"/>
              <a:t>oryzae</a:t>
            </a:r>
            <a:r>
              <a:rPr lang="fr-FR" altLang="en-US" sz="1800" i="1" dirty="0" smtClean="0"/>
              <a:t> </a:t>
            </a:r>
            <a:r>
              <a:rPr lang="fr-FR" altLang="en-US" sz="1800" dirty="0" err="1" smtClean="0"/>
              <a:t>pv</a:t>
            </a:r>
            <a:r>
              <a:rPr lang="fr-FR" altLang="en-US" sz="1800" dirty="0" smtClean="0"/>
              <a:t>.</a:t>
            </a:r>
            <a:r>
              <a:rPr lang="fr-FR" altLang="en-US" sz="1800" i="1" dirty="0" smtClean="0"/>
              <a:t> </a:t>
            </a:r>
            <a:r>
              <a:rPr lang="fr-FR" altLang="en-US" sz="1800" i="1" dirty="0" err="1" smtClean="0"/>
              <a:t>oryzae</a:t>
            </a:r>
            <a:r>
              <a:rPr lang="fr-FR" altLang="en-US" sz="1800" dirty="0" smtClean="0"/>
              <a:t> (</a:t>
            </a:r>
            <a:r>
              <a:rPr lang="fr-FR" altLang="en-US" sz="1800" i="1" dirty="0" err="1" smtClean="0"/>
              <a:t>Xoo</a:t>
            </a:r>
            <a:r>
              <a:rPr lang="fr-FR" altLang="en-US" sz="1800" dirty="0" smtClean="0"/>
              <a:t>)</a:t>
            </a:r>
          </a:p>
          <a:p>
            <a:pPr marL="285750" indent="-285750" eaLnBrk="1" hangingPunct="1">
              <a:lnSpc>
                <a:spcPct val="87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fr-FR" altLang="en-US" sz="1800" i="1" dirty="0" smtClean="0"/>
          </a:p>
          <a:p>
            <a:pPr marL="285750" indent="-285750" eaLnBrk="1" hangingPunct="1">
              <a:lnSpc>
                <a:spcPct val="87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fr-FR" altLang="en-US" sz="1800" dirty="0" smtClean="0"/>
              <a:t>Host : </a:t>
            </a:r>
            <a:r>
              <a:rPr lang="fr-FR" altLang="en-US" sz="1800" i="1" dirty="0" err="1" smtClean="0"/>
              <a:t>Oryza</a:t>
            </a:r>
            <a:r>
              <a:rPr lang="fr-FR" altLang="en-US" sz="1800" i="1" dirty="0" smtClean="0"/>
              <a:t> </a:t>
            </a:r>
            <a:r>
              <a:rPr lang="fr-FR" altLang="en-US" sz="1800" i="1" dirty="0" err="1" smtClean="0"/>
              <a:t>spp</a:t>
            </a:r>
            <a:r>
              <a:rPr lang="fr-FR" altLang="en-US" sz="1800" dirty="0" smtClean="0"/>
              <a:t>.</a:t>
            </a:r>
          </a:p>
          <a:p>
            <a:pPr marL="285750" indent="-285750" eaLnBrk="1" hangingPunct="1">
              <a:lnSpc>
                <a:spcPct val="87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fr-FR" altLang="en-US" sz="1800" dirty="0" smtClean="0"/>
          </a:p>
          <a:p>
            <a:pPr marL="285750" indent="-285750" eaLnBrk="1" hangingPunct="1">
              <a:lnSpc>
                <a:spcPct val="87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fr-FR" altLang="en-US" sz="1800" dirty="0" err="1" smtClean="0"/>
              <a:t>Vascular</a:t>
            </a:r>
            <a:r>
              <a:rPr lang="fr-FR" altLang="en-US" sz="1800" dirty="0" smtClean="0"/>
              <a:t>  and </a:t>
            </a:r>
            <a:r>
              <a:rPr lang="fr-FR" altLang="en-US" sz="1800" dirty="0" err="1" smtClean="0"/>
              <a:t>systemic</a:t>
            </a:r>
            <a:r>
              <a:rPr lang="fr-FR" altLang="en-US" sz="1800" dirty="0" smtClean="0"/>
              <a:t> </a:t>
            </a:r>
            <a:r>
              <a:rPr lang="fr-FR" altLang="en-US" sz="1800" dirty="0" err="1" smtClean="0"/>
              <a:t>disease</a:t>
            </a:r>
            <a:endParaRPr lang="fr-FR" altLang="en-US" sz="1800" dirty="0" smtClean="0"/>
          </a:p>
          <a:p>
            <a:pPr marL="285750" indent="-285750" eaLnBrk="1" hangingPunct="1">
              <a:lnSpc>
                <a:spcPct val="87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endParaRPr lang="fr-FR" altLang="en-US" sz="1800" dirty="0" smtClean="0"/>
          </a:p>
          <a:p>
            <a:pPr marL="285750" indent="-285750" eaLnBrk="1" hangingPunct="1">
              <a:lnSpc>
                <a:spcPct val="87000"/>
              </a:lnSpc>
              <a:buClr>
                <a:srgbClr val="000000"/>
              </a:buClr>
              <a:buFont typeface="Arial" panose="020B0604020202020204" pitchFamily="34" charset="0"/>
              <a:buChar char="•"/>
              <a:defRPr/>
            </a:pPr>
            <a:r>
              <a:rPr lang="fr-FR" altLang="en-US" sz="1800" dirty="0" smtClean="0"/>
              <a:t>Important </a:t>
            </a:r>
            <a:r>
              <a:rPr lang="fr-FR" altLang="en-US" sz="1800" dirty="0" err="1" smtClean="0"/>
              <a:t>yield</a:t>
            </a:r>
            <a:r>
              <a:rPr lang="fr-FR" altLang="en-US" sz="1800" dirty="0" smtClean="0"/>
              <a:t> </a:t>
            </a:r>
            <a:r>
              <a:rPr lang="fr-FR" altLang="en-US" sz="1800" dirty="0" err="1" smtClean="0"/>
              <a:t>loss</a:t>
            </a:r>
            <a:endParaRPr lang="fr-FR" altLang="en-US" sz="1800" dirty="0" smtClean="0"/>
          </a:p>
          <a:p>
            <a:pPr eaLnBrk="1" hangingPunct="1">
              <a:lnSpc>
                <a:spcPct val="87000"/>
              </a:lnSpc>
              <a:buClr>
                <a:srgbClr val="000000"/>
              </a:buClr>
              <a:buFont typeface="Arial" pitchFamily="34" charset="0"/>
              <a:buNone/>
              <a:defRPr/>
            </a:pPr>
            <a:endParaRPr lang="fr-FR" altLang="en-US" sz="1800" dirty="0" smtClean="0"/>
          </a:p>
          <a:p>
            <a:pPr eaLnBrk="1" hangingPunct="1">
              <a:lnSpc>
                <a:spcPct val="87000"/>
              </a:lnSpc>
              <a:buClr>
                <a:srgbClr val="000000"/>
              </a:buClr>
              <a:buFont typeface="Arial" pitchFamily="34" charset="0"/>
              <a:buNone/>
              <a:defRPr/>
            </a:pPr>
            <a:endParaRPr lang="fr-FR" altLang="en-US" sz="1800" dirty="0" smtClean="0"/>
          </a:p>
        </p:txBody>
      </p:sp>
      <p:sp>
        <p:nvSpPr>
          <p:cNvPr id="15" name="Arrondir un rectangle avec un coin diagonal 14"/>
          <p:cNvSpPr/>
          <p:nvPr/>
        </p:nvSpPr>
        <p:spPr>
          <a:xfrm>
            <a:off x="740532" y="764704"/>
            <a:ext cx="9165000" cy="72000"/>
          </a:xfrm>
          <a:prstGeom prst="round2DiagRect">
            <a:avLst/>
          </a:prstGeom>
          <a:gradFill flip="none" rotWithShape="1">
            <a:gsLst>
              <a:gs pos="93000">
                <a:srgbClr val="E7FDDF"/>
              </a:gs>
              <a:gs pos="97000">
                <a:schemeClr val="bg1"/>
              </a:gs>
              <a:gs pos="0">
                <a:srgbClr val="50C947"/>
              </a:gs>
              <a:gs pos="39000">
                <a:srgbClr val="86FE72">
                  <a:alpha val="56863"/>
                </a:srgbClr>
              </a:gs>
              <a:gs pos="87000">
                <a:srgbClr val="DCFCD0"/>
              </a:gs>
              <a:gs pos="81000">
                <a:srgbClr val="BBF9A5">
                  <a:alpha val="22745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102" name="ZoneTexte 17"/>
          <p:cNvSpPr txBox="1">
            <a:spLocks noChangeArrowheads="1"/>
          </p:cNvSpPr>
          <p:nvPr/>
        </p:nvSpPr>
        <p:spPr bwMode="auto">
          <a:xfrm>
            <a:off x="-34396" y="14288"/>
            <a:ext cx="9940396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fr-FR" altLang="en-US" sz="2400" i="1">
                <a:latin typeface="Lucida Grande"/>
                <a:ea typeface="Lucida Grande"/>
                <a:cs typeface="Lucida Grande"/>
              </a:rPr>
              <a:t>Bacterial Leaf Blight (BLB) of rice</a:t>
            </a:r>
          </a:p>
          <a:p>
            <a:pPr algn="ctr"/>
            <a:endParaRPr lang="fr-FR" altLang="en-US" sz="2400" i="1">
              <a:latin typeface="Lucida Grande"/>
              <a:ea typeface="Lucida Grande"/>
              <a:cs typeface="Lucida Grande"/>
            </a:endParaRPr>
          </a:p>
        </p:txBody>
      </p:sp>
    </p:spTree>
    <p:extLst>
      <p:ext uri="{BB962C8B-B14F-4D97-AF65-F5344CB8AC3E}">
        <p14:creationId xmlns:p14="http://schemas.microsoft.com/office/powerpoint/2010/main" val="403234869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6"/>
          <p:cNvSpPr txBox="1">
            <a:spLocks noChangeArrowheads="1"/>
          </p:cNvSpPr>
          <p:nvPr/>
        </p:nvSpPr>
        <p:spPr bwMode="auto">
          <a:xfrm>
            <a:off x="534142" y="252888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186892" y="1766888"/>
            <a:ext cx="8337550" cy="762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/>
          <a:p>
            <a:pPr algn="ctr" defTabSz="457200" fontAlgn="auto">
              <a:spcAft>
                <a:spcPts val="0"/>
              </a:spcAft>
              <a:defRPr/>
            </a:pPr>
            <a:endParaRPr lang="de-DE" sz="3200" dirty="0">
              <a:solidFill>
                <a:srgbClr val="FDDD01"/>
              </a:solidFill>
              <a:latin typeface="Lucida Grande"/>
              <a:ea typeface="+mj-ea"/>
              <a:cs typeface="Lucida Grande"/>
            </a:endParaRPr>
          </a:p>
        </p:txBody>
      </p:sp>
      <p:sp>
        <p:nvSpPr>
          <p:cNvPr id="12" name="Arrondir un rectangle avec un coin diagonal 11"/>
          <p:cNvSpPr/>
          <p:nvPr/>
        </p:nvSpPr>
        <p:spPr>
          <a:xfrm>
            <a:off x="740532" y="764704"/>
            <a:ext cx="9165000" cy="72000"/>
          </a:xfrm>
          <a:prstGeom prst="round2DiagRect">
            <a:avLst/>
          </a:prstGeom>
          <a:gradFill flip="none" rotWithShape="1">
            <a:gsLst>
              <a:gs pos="93000">
                <a:srgbClr val="E7FDDF"/>
              </a:gs>
              <a:gs pos="97000">
                <a:schemeClr val="bg1"/>
              </a:gs>
              <a:gs pos="0">
                <a:srgbClr val="50C947"/>
              </a:gs>
              <a:gs pos="39000">
                <a:srgbClr val="86FE72">
                  <a:alpha val="56863"/>
                </a:srgbClr>
              </a:gs>
              <a:gs pos="87000">
                <a:srgbClr val="DCFCD0"/>
              </a:gs>
              <a:gs pos="81000">
                <a:srgbClr val="BBF9A5">
                  <a:alpha val="22745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25" name="ZoneTexte 1"/>
          <p:cNvSpPr txBox="1">
            <a:spLocks noChangeArrowheads="1"/>
          </p:cNvSpPr>
          <p:nvPr/>
        </p:nvSpPr>
        <p:spPr bwMode="auto">
          <a:xfrm>
            <a:off x="-30956" y="0"/>
            <a:ext cx="9936956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de-DE" altLang="en-US" sz="2400" i="1">
                <a:latin typeface="Lucida Grande"/>
                <a:ea typeface="Lucida Grande"/>
                <a:cs typeface="Lucida Grande"/>
              </a:rPr>
              <a:t>TAL (Transcription Activator-Like) type III effectors</a:t>
            </a:r>
            <a:endParaRPr lang="de-DE" altLang="en-US" sz="2400" i="1">
              <a:solidFill>
                <a:srgbClr val="FDDD01"/>
              </a:solidFill>
              <a:latin typeface="Lucida Grande"/>
              <a:ea typeface="Lucida Grande"/>
              <a:cs typeface="Lucida Grande"/>
            </a:endParaRPr>
          </a:p>
        </p:txBody>
      </p:sp>
      <p:pic>
        <p:nvPicPr>
          <p:cNvPr id="5126" name="Picture 14" descr="Cel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4486937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ZoneTexte 13"/>
          <p:cNvSpPr txBox="1">
            <a:spLocks noChangeArrowheads="1"/>
          </p:cNvSpPr>
          <p:nvPr/>
        </p:nvSpPr>
        <p:spPr bwMode="auto">
          <a:xfrm>
            <a:off x="-18918" y="6608764"/>
            <a:ext cx="403807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altLang="en-US" sz="1100">
                <a:latin typeface="Lucida Grande"/>
              </a:rPr>
              <a:t>Boch and Bonas, 2010, </a:t>
            </a:r>
            <a:r>
              <a:rPr lang="fr-FR" altLang="en-US" sz="1100" i="1">
                <a:latin typeface="Lucida Grande"/>
              </a:rPr>
              <a:t>Annual review of phytopathology</a:t>
            </a:r>
          </a:p>
        </p:txBody>
      </p:sp>
    </p:spTree>
    <p:extLst>
      <p:ext uri="{BB962C8B-B14F-4D97-AF65-F5344CB8AC3E}">
        <p14:creationId xmlns:p14="http://schemas.microsoft.com/office/powerpoint/2010/main" val="400626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6"/>
          <p:cNvSpPr txBox="1">
            <a:spLocks noChangeArrowheads="1"/>
          </p:cNvSpPr>
          <p:nvPr/>
        </p:nvSpPr>
        <p:spPr bwMode="auto">
          <a:xfrm>
            <a:off x="534142" y="252888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186892" y="1766888"/>
            <a:ext cx="8337550" cy="762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/>
          <a:p>
            <a:pPr algn="ctr" defTabSz="457200" fontAlgn="auto">
              <a:spcAft>
                <a:spcPts val="0"/>
              </a:spcAft>
              <a:defRPr/>
            </a:pPr>
            <a:endParaRPr lang="de-DE" sz="3200" dirty="0">
              <a:solidFill>
                <a:srgbClr val="FDDD01"/>
              </a:solidFill>
              <a:latin typeface="Lucida Grande"/>
              <a:ea typeface="+mj-ea"/>
              <a:cs typeface="Lucida Grande"/>
            </a:endParaRPr>
          </a:p>
        </p:txBody>
      </p:sp>
      <p:sp>
        <p:nvSpPr>
          <p:cNvPr id="12" name="Arrondir un rectangle avec un coin diagonal 11"/>
          <p:cNvSpPr/>
          <p:nvPr/>
        </p:nvSpPr>
        <p:spPr>
          <a:xfrm>
            <a:off x="740532" y="764704"/>
            <a:ext cx="9165000" cy="72000"/>
          </a:xfrm>
          <a:prstGeom prst="round2DiagRect">
            <a:avLst/>
          </a:prstGeom>
          <a:gradFill flip="none" rotWithShape="1">
            <a:gsLst>
              <a:gs pos="93000">
                <a:srgbClr val="E7FDDF"/>
              </a:gs>
              <a:gs pos="97000">
                <a:schemeClr val="bg1"/>
              </a:gs>
              <a:gs pos="0">
                <a:srgbClr val="50C947"/>
              </a:gs>
              <a:gs pos="39000">
                <a:srgbClr val="86FE72">
                  <a:alpha val="56863"/>
                </a:srgbClr>
              </a:gs>
              <a:gs pos="87000">
                <a:srgbClr val="DCFCD0"/>
              </a:gs>
              <a:gs pos="81000">
                <a:srgbClr val="BBF9A5">
                  <a:alpha val="22745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9" name="ZoneTexte 1"/>
          <p:cNvSpPr txBox="1">
            <a:spLocks noChangeArrowheads="1"/>
          </p:cNvSpPr>
          <p:nvPr/>
        </p:nvSpPr>
        <p:spPr bwMode="auto">
          <a:xfrm>
            <a:off x="-30956" y="0"/>
            <a:ext cx="9936956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de-DE" altLang="en-US" sz="2400" i="1">
                <a:latin typeface="Lucida Grande"/>
                <a:ea typeface="Lucida Grande"/>
                <a:cs typeface="Lucida Grande"/>
              </a:rPr>
              <a:t>TAL (Transcription Activator-Like) type III effectors</a:t>
            </a:r>
            <a:endParaRPr lang="de-DE" altLang="en-US" sz="2400" i="1">
              <a:solidFill>
                <a:srgbClr val="FDDD01"/>
              </a:solidFill>
              <a:latin typeface="Lucida Grande"/>
              <a:ea typeface="Lucida Grande"/>
              <a:cs typeface="Lucida Grande"/>
            </a:endParaRPr>
          </a:p>
        </p:txBody>
      </p:sp>
      <p:pic>
        <p:nvPicPr>
          <p:cNvPr id="6150" name="Picture 14" descr="Cel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4486937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Image 17" descr="Capture d’écran 2011-03-27 à 23.39.1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4"/>
          <a:stretch>
            <a:fillRect/>
          </a:stretch>
        </p:blipFill>
        <p:spPr bwMode="auto">
          <a:xfrm>
            <a:off x="4562608" y="1481139"/>
            <a:ext cx="5186892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ZoneTexte 10"/>
          <p:cNvSpPr txBox="1">
            <a:spLocks noChangeArrowheads="1"/>
          </p:cNvSpPr>
          <p:nvPr/>
        </p:nvSpPr>
        <p:spPr bwMode="auto">
          <a:xfrm>
            <a:off x="7929960" y="2924175"/>
            <a:ext cx="2015596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altLang="en-US" sz="1100">
                <a:latin typeface="Lucida Grande"/>
              </a:rPr>
              <a:t>Boch et</a:t>
            </a:r>
            <a:r>
              <a:rPr lang="fr-FR" altLang="en-US" sz="1100" i="1">
                <a:latin typeface="Lucida Grande"/>
              </a:rPr>
              <a:t> al</a:t>
            </a:r>
            <a:r>
              <a:rPr lang="fr-FR" altLang="en-US" sz="1100">
                <a:latin typeface="Lucida Grande"/>
              </a:rPr>
              <a:t>., 2009 ; </a:t>
            </a:r>
            <a:r>
              <a:rPr lang="fr-FR" altLang="en-US" sz="1100" i="1">
                <a:latin typeface="Lucida Grande"/>
              </a:rPr>
              <a:t>Science</a:t>
            </a:r>
            <a:endParaRPr lang="en-US" altLang="en-US" sz="1100" i="1">
              <a:latin typeface="Lucida Grande"/>
            </a:endParaRPr>
          </a:p>
        </p:txBody>
      </p:sp>
      <p:sp>
        <p:nvSpPr>
          <p:cNvPr id="6153" name="ZoneTexte 13"/>
          <p:cNvSpPr txBox="1">
            <a:spLocks noChangeArrowheads="1"/>
          </p:cNvSpPr>
          <p:nvPr/>
        </p:nvSpPr>
        <p:spPr bwMode="auto">
          <a:xfrm>
            <a:off x="-18918" y="6608764"/>
            <a:ext cx="403807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altLang="en-US" sz="1100">
                <a:latin typeface="Lucida Grande"/>
              </a:rPr>
              <a:t>Boch and Bonas, 2010, </a:t>
            </a:r>
            <a:r>
              <a:rPr lang="fr-FR" altLang="en-US" sz="1100" i="1">
                <a:latin typeface="Lucida Grande"/>
              </a:rPr>
              <a:t>Annual review of phytopathology</a:t>
            </a:r>
          </a:p>
        </p:txBody>
      </p:sp>
    </p:spTree>
    <p:extLst>
      <p:ext uri="{BB962C8B-B14F-4D97-AF65-F5344CB8AC3E}">
        <p14:creationId xmlns:p14="http://schemas.microsoft.com/office/powerpoint/2010/main" val="85353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6"/>
          <p:cNvSpPr txBox="1">
            <a:spLocks noChangeArrowheads="1"/>
          </p:cNvSpPr>
          <p:nvPr/>
        </p:nvSpPr>
        <p:spPr bwMode="auto">
          <a:xfrm>
            <a:off x="534142" y="252888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/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5186892" y="1766888"/>
            <a:ext cx="8337550" cy="7620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/>
          <a:p>
            <a:pPr algn="ctr" defTabSz="457200" fontAlgn="auto">
              <a:spcAft>
                <a:spcPts val="0"/>
              </a:spcAft>
              <a:defRPr/>
            </a:pPr>
            <a:endParaRPr lang="de-DE" sz="3200" dirty="0">
              <a:solidFill>
                <a:srgbClr val="FDDD01"/>
              </a:solidFill>
              <a:latin typeface="Lucida Grande"/>
              <a:ea typeface="+mj-ea"/>
              <a:cs typeface="Lucida Grande"/>
            </a:endParaRPr>
          </a:p>
        </p:txBody>
      </p:sp>
      <p:sp>
        <p:nvSpPr>
          <p:cNvPr id="12" name="Arrondir un rectangle avec un coin diagonal 11"/>
          <p:cNvSpPr/>
          <p:nvPr/>
        </p:nvSpPr>
        <p:spPr>
          <a:xfrm>
            <a:off x="740532" y="764704"/>
            <a:ext cx="9165000" cy="72000"/>
          </a:xfrm>
          <a:prstGeom prst="round2DiagRect">
            <a:avLst/>
          </a:prstGeom>
          <a:gradFill flip="none" rotWithShape="1">
            <a:gsLst>
              <a:gs pos="93000">
                <a:srgbClr val="E7FDDF"/>
              </a:gs>
              <a:gs pos="97000">
                <a:schemeClr val="bg1"/>
              </a:gs>
              <a:gs pos="0">
                <a:srgbClr val="50C947"/>
              </a:gs>
              <a:gs pos="39000">
                <a:srgbClr val="86FE72">
                  <a:alpha val="56863"/>
                </a:srgbClr>
              </a:gs>
              <a:gs pos="87000">
                <a:srgbClr val="DCFCD0"/>
              </a:gs>
              <a:gs pos="81000">
                <a:srgbClr val="BBF9A5">
                  <a:alpha val="22745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73" name="ZoneTexte 1"/>
          <p:cNvSpPr txBox="1">
            <a:spLocks noChangeArrowheads="1"/>
          </p:cNvSpPr>
          <p:nvPr/>
        </p:nvSpPr>
        <p:spPr bwMode="auto">
          <a:xfrm>
            <a:off x="-30956" y="0"/>
            <a:ext cx="9936956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de-DE" altLang="en-US" sz="2400" i="1">
                <a:latin typeface="Lucida Grande"/>
                <a:ea typeface="Lucida Grande"/>
                <a:cs typeface="Lucida Grande"/>
              </a:rPr>
              <a:t>TAL (Transcription Activator-Like) type III effectors</a:t>
            </a:r>
            <a:endParaRPr lang="de-DE" altLang="en-US" sz="2400" i="1">
              <a:solidFill>
                <a:srgbClr val="FDDD01"/>
              </a:solidFill>
              <a:latin typeface="Lucida Grande"/>
              <a:ea typeface="Lucida Grande"/>
              <a:cs typeface="Lucida Grande"/>
            </a:endParaRPr>
          </a:p>
        </p:txBody>
      </p:sp>
      <p:pic>
        <p:nvPicPr>
          <p:cNvPr id="7174" name="Picture 14" descr="Cell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313"/>
            <a:ext cx="4486937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Image 17" descr="Capture d’écran 2011-03-27 à 23.39.1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4"/>
          <a:stretch>
            <a:fillRect/>
          </a:stretch>
        </p:blipFill>
        <p:spPr bwMode="auto">
          <a:xfrm>
            <a:off x="4562608" y="1481139"/>
            <a:ext cx="5186892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835" y="3213101"/>
            <a:ext cx="4390629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ZoneTexte 1"/>
          <p:cNvSpPr txBox="1">
            <a:spLocks noChangeArrowheads="1"/>
          </p:cNvSpPr>
          <p:nvPr/>
        </p:nvSpPr>
        <p:spPr bwMode="auto">
          <a:xfrm>
            <a:off x="8088959" y="6608764"/>
            <a:ext cx="185659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altLang="en-US" sz="1100">
                <a:latin typeface="Lucida Grande"/>
              </a:rPr>
              <a:t>Mak et </a:t>
            </a:r>
            <a:r>
              <a:rPr lang="fr-FR" altLang="en-US" sz="1100" i="1">
                <a:latin typeface="Lucida Grande"/>
              </a:rPr>
              <a:t>al</a:t>
            </a:r>
            <a:r>
              <a:rPr lang="fr-FR" altLang="en-US" sz="1100">
                <a:latin typeface="Lucida Grande"/>
              </a:rPr>
              <a:t>., 2012, </a:t>
            </a:r>
            <a:r>
              <a:rPr lang="fr-FR" altLang="en-US" sz="1100" i="1">
                <a:latin typeface="Lucida Grande"/>
              </a:rPr>
              <a:t>Science</a:t>
            </a:r>
            <a:r>
              <a:rPr lang="fr-FR" altLang="en-US" sz="1100">
                <a:latin typeface="Lucida Grande"/>
              </a:rPr>
              <a:t> </a:t>
            </a:r>
            <a:endParaRPr lang="en-US" altLang="en-US" sz="1100">
              <a:latin typeface="Lucida Grande"/>
            </a:endParaRPr>
          </a:p>
        </p:txBody>
      </p:sp>
      <p:sp>
        <p:nvSpPr>
          <p:cNvPr id="7178" name="ZoneTexte 10"/>
          <p:cNvSpPr txBox="1">
            <a:spLocks noChangeArrowheads="1"/>
          </p:cNvSpPr>
          <p:nvPr/>
        </p:nvSpPr>
        <p:spPr bwMode="auto">
          <a:xfrm>
            <a:off x="7929960" y="2924175"/>
            <a:ext cx="2015596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altLang="en-US" sz="1100">
                <a:latin typeface="Lucida Grande"/>
              </a:rPr>
              <a:t>Boch et</a:t>
            </a:r>
            <a:r>
              <a:rPr lang="fr-FR" altLang="en-US" sz="1100" i="1">
                <a:latin typeface="Lucida Grande"/>
              </a:rPr>
              <a:t> al</a:t>
            </a:r>
            <a:r>
              <a:rPr lang="fr-FR" altLang="en-US" sz="1100">
                <a:latin typeface="Lucida Grande"/>
              </a:rPr>
              <a:t>., 2009 ; </a:t>
            </a:r>
            <a:r>
              <a:rPr lang="fr-FR" altLang="en-US" sz="1100" i="1">
                <a:latin typeface="Lucida Grande"/>
              </a:rPr>
              <a:t>Science</a:t>
            </a:r>
            <a:endParaRPr lang="en-US" altLang="en-US" sz="1100" i="1">
              <a:latin typeface="Lucida Grande"/>
            </a:endParaRPr>
          </a:p>
        </p:txBody>
      </p:sp>
      <p:sp>
        <p:nvSpPr>
          <p:cNvPr id="7179" name="ZoneTexte 13"/>
          <p:cNvSpPr txBox="1">
            <a:spLocks noChangeArrowheads="1"/>
          </p:cNvSpPr>
          <p:nvPr/>
        </p:nvSpPr>
        <p:spPr bwMode="auto">
          <a:xfrm>
            <a:off x="-18918" y="6608764"/>
            <a:ext cx="403807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fr-FR" altLang="en-US" sz="1100">
                <a:latin typeface="Lucida Grande"/>
              </a:rPr>
              <a:t>Boch and Bonas, 2010, </a:t>
            </a:r>
            <a:r>
              <a:rPr lang="fr-FR" altLang="en-US" sz="1100" i="1">
                <a:latin typeface="Lucida Grande"/>
              </a:rPr>
              <a:t>Annual review of phytopathology</a:t>
            </a:r>
          </a:p>
        </p:txBody>
      </p:sp>
    </p:spTree>
    <p:extLst>
      <p:ext uri="{BB962C8B-B14F-4D97-AF65-F5344CB8AC3E}">
        <p14:creationId xmlns:p14="http://schemas.microsoft.com/office/powerpoint/2010/main" val="271776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TAL-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366" y="2354263"/>
            <a:ext cx="4118901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Box 19"/>
          <p:cNvSpPr txBox="1">
            <a:spLocks noChangeArrowheads="1"/>
          </p:cNvSpPr>
          <p:nvPr/>
        </p:nvSpPr>
        <p:spPr bwMode="auto">
          <a:xfrm>
            <a:off x="86972" y="3505200"/>
            <a:ext cx="20954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altLang="en-US" sz="1800" b="1">
                <a:solidFill>
                  <a:srgbClr val="099C1D"/>
                </a:solidFill>
                <a:latin typeface="Arial" pitchFamily="34" charset="0"/>
              </a:rPr>
              <a:t>Susceptible plant</a:t>
            </a:r>
          </a:p>
        </p:txBody>
      </p:sp>
      <p:sp>
        <p:nvSpPr>
          <p:cNvPr id="21" name="Right Arrow 20"/>
          <p:cNvSpPr/>
          <p:nvPr/>
        </p:nvSpPr>
        <p:spPr bwMode="auto">
          <a:xfrm>
            <a:off x="5216129" y="3881438"/>
            <a:ext cx="2560769" cy="779462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endParaRPr lang="de-DE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8197" name="TextBox 21"/>
          <p:cNvSpPr txBox="1">
            <a:spLocks noChangeArrowheads="1"/>
          </p:cNvSpPr>
          <p:nvPr/>
        </p:nvSpPr>
        <p:spPr bwMode="auto">
          <a:xfrm>
            <a:off x="5420301" y="4070350"/>
            <a:ext cx="22878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altLang="en-US" sz="1800" b="1">
                <a:latin typeface="Arial" pitchFamily="34" charset="0"/>
              </a:rPr>
              <a:t>Susceptibility gene</a:t>
            </a:r>
          </a:p>
        </p:txBody>
      </p:sp>
      <p:cxnSp>
        <p:nvCxnSpPr>
          <p:cNvPr id="8198" name="Straight Connector 23"/>
          <p:cNvCxnSpPr>
            <a:cxnSpLocks noChangeShapeType="1"/>
            <a:stCxn id="21" idx="1"/>
          </p:cNvCxnSpPr>
          <p:nvPr/>
        </p:nvCxnSpPr>
        <p:spPr bwMode="auto">
          <a:xfrm rot="10800000">
            <a:off x="2056871" y="4265613"/>
            <a:ext cx="3159258" cy="635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Rectangle 25"/>
          <p:cNvSpPr/>
          <p:nvPr/>
        </p:nvSpPr>
        <p:spPr bwMode="auto">
          <a:xfrm>
            <a:off x="3078427" y="4217988"/>
            <a:ext cx="1064552" cy="101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endParaRPr lang="de-DE">
              <a:solidFill>
                <a:schemeClr val="tx1"/>
              </a:solidFill>
              <a:latin typeface="Arial" pitchFamily="-65" charset="0"/>
              <a:ea typeface="ＭＳ Ｐゴシック" pitchFamily="-65" charset="-128"/>
              <a:cs typeface="ＭＳ Ｐゴシック" pitchFamily="-65" charset="-128"/>
            </a:endParaRPr>
          </a:p>
        </p:txBody>
      </p:sp>
      <p:sp>
        <p:nvSpPr>
          <p:cNvPr id="8200" name="TextBox 26"/>
          <p:cNvSpPr txBox="1">
            <a:spLocks noChangeArrowheads="1"/>
          </p:cNvSpPr>
          <p:nvPr/>
        </p:nvSpPr>
        <p:spPr bwMode="auto">
          <a:xfrm>
            <a:off x="3191933" y="4321176"/>
            <a:ext cx="90289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altLang="en-US" sz="1400">
                <a:latin typeface="Arial" pitchFamily="34" charset="0"/>
              </a:rPr>
              <a:t>TAL box</a:t>
            </a:r>
          </a:p>
        </p:txBody>
      </p:sp>
      <p:sp>
        <p:nvSpPr>
          <p:cNvPr id="8201" name="TextBox 27"/>
          <p:cNvSpPr txBox="1">
            <a:spLocks noChangeArrowheads="1"/>
          </p:cNvSpPr>
          <p:nvPr/>
        </p:nvSpPr>
        <p:spPr bwMode="auto">
          <a:xfrm>
            <a:off x="2806520" y="2595564"/>
            <a:ext cx="122123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de-DE" altLang="en-US" sz="1400" b="1">
                <a:latin typeface="Arial" pitchFamily="34" charset="0"/>
              </a:rPr>
              <a:t>TAL effector</a:t>
            </a:r>
          </a:p>
        </p:txBody>
      </p:sp>
      <p:cxnSp>
        <p:nvCxnSpPr>
          <p:cNvPr id="8202" name="Straight Connector 34"/>
          <p:cNvCxnSpPr>
            <a:cxnSpLocks noChangeShapeType="1"/>
            <a:endCxn id="26" idx="1"/>
          </p:cNvCxnSpPr>
          <p:nvPr/>
        </p:nvCxnSpPr>
        <p:spPr bwMode="auto">
          <a:xfrm rot="16200000" flipH="1">
            <a:off x="1886678" y="3077040"/>
            <a:ext cx="1673225" cy="710273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3" name="Straight Connector 36"/>
          <p:cNvCxnSpPr>
            <a:cxnSpLocks noChangeShapeType="1"/>
            <a:endCxn id="26" idx="3"/>
          </p:cNvCxnSpPr>
          <p:nvPr/>
        </p:nvCxnSpPr>
        <p:spPr bwMode="auto">
          <a:xfrm rot="5400000">
            <a:off x="3413853" y="3324690"/>
            <a:ext cx="1673225" cy="214973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204" name="Straight Connector 24"/>
          <p:cNvCxnSpPr>
            <a:cxnSpLocks noChangeShapeType="1"/>
            <a:stCxn id="21" idx="3"/>
          </p:cNvCxnSpPr>
          <p:nvPr/>
        </p:nvCxnSpPr>
        <p:spPr bwMode="auto">
          <a:xfrm>
            <a:off x="7776898" y="4271963"/>
            <a:ext cx="1030156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8205" name="Picture 10" descr="1b mo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6" r="10744" b="47282"/>
          <a:stretch>
            <a:fillRect/>
          </a:stretch>
        </p:blipFill>
        <p:spPr bwMode="auto">
          <a:xfrm>
            <a:off x="8930878" y="3744913"/>
            <a:ext cx="858176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rrondir un rectangle avec un coin diagonal 15"/>
          <p:cNvSpPr/>
          <p:nvPr/>
        </p:nvSpPr>
        <p:spPr>
          <a:xfrm>
            <a:off x="740532" y="764704"/>
            <a:ext cx="9165000" cy="72000"/>
          </a:xfrm>
          <a:prstGeom prst="round2DiagRect">
            <a:avLst/>
          </a:prstGeom>
          <a:gradFill flip="none" rotWithShape="1">
            <a:gsLst>
              <a:gs pos="93000">
                <a:srgbClr val="E7FDDF"/>
              </a:gs>
              <a:gs pos="97000">
                <a:schemeClr val="bg1"/>
              </a:gs>
              <a:gs pos="0">
                <a:srgbClr val="50C947"/>
              </a:gs>
              <a:gs pos="39000">
                <a:srgbClr val="86FE72">
                  <a:alpha val="56863"/>
                </a:srgbClr>
              </a:gs>
              <a:gs pos="87000">
                <a:srgbClr val="DCFCD0"/>
              </a:gs>
              <a:gs pos="81000">
                <a:srgbClr val="BBF9A5">
                  <a:alpha val="22745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207" name="ZoneTexte 16"/>
          <p:cNvSpPr txBox="1">
            <a:spLocks noChangeArrowheads="1"/>
          </p:cNvSpPr>
          <p:nvPr/>
        </p:nvSpPr>
        <p:spPr bwMode="auto">
          <a:xfrm>
            <a:off x="0" y="0"/>
            <a:ext cx="990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fr-FR" altLang="en-US" sz="2400" i="1">
                <a:latin typeface="Lucida Grande"/>
              </a:rPr>
              <a:t>Roles of TAL effectors in plant disease</a:t>
            </a:r>
          </a:p>
        </p:txBody>
      </p:sp>
    </p:spTree>
    <p:extLst>
      <p:ext uri="{BB962C8B-B14F-4D97-AF65-F5344CB8AC3E}">
        <p14:creationId xmlns:p14="http://schemas.microsoft.com/office/powerpoint/2010/main" val="79424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presentation-3">
  <a:themeElements>
    <a:clrScheme name="COST">
      <a:dk1>
        <a:sysClr val="windowText" lastClr="000000"/>
      </a:dk1>
      <a:lt1>
        <a:sysClr val="window" lastClr="FFFFFF"/>
      </a:lt1>
      <a:dk2>
        <a:srgbClr val="2A678B"/>
      </a:dk2>
      <a:lt2>
        <a:srgbClr val="962067"/>
      </a:lt2>
      <a:accent1>
        <a:srgbClr val="F47729"/>
      </a:accent1>
      <a:accent2>
        <a:srgbClr val="56585B"/>
      </a:accent2>
      <a:accent3>
        <a:srgbClr val="69395D"/>
      </a:accent3>
      <a:accent4>
        <a:srgbClr val="FDD1A7"/>
      </a:accent4>
      <a:accent5>
        <a:srgbClr val="95969F"/>
      </a:accent5>
      <a:accent6>
        <a:srgbClr val="DDE9F2"/>
      </a:accent6>
      <a:hlink>
        <a:srgbClr val="69395D"/>
      </a:hlink>
      <a:folHlink>
        <a:srgbClr val="69395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4072</TotalTime>
  <Words>817</Words>
  <Application>Microsoft Office PowerPoint</Application>
  <PresentationFormat>Format A4 (210 x 297 mm)</PresentationFormat>
  <Paragraphs>250</Paragraphs>
  <Slides>24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PowerPoint-presentation-3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1st TALEN &amp; CRISPR Training School</vt:lpstr>
      <vt:lpstr>Genome editing</vt:lpstr>
      <vt:lpstr>Genome editing timeline</vt:lpstr>
      <vt:lpstr>Présentation PowerPoint</vt:lpstr>
      <vt:lpstr>Présentation PowerPoint</vt:lpstr>
      <vt:lpstr>Présentation PowerPoint</vt:lpstr>
    </vt:vector>
  </TitlesOfParts>
  <Company>ESF-COST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ESF</dc:creator>
  <cp:lastModifiedBy>kroj</cp:lastModifiedBy>
  <cp:revision>137</cp:revision>
  <dcterms:created xsi:type="dcterms:W3CDTF">2007-11-05T13:47:35Z</dcterms:created>
  <dcterms:modified xsi:type="dcterms:W3CDTF">2014-04-29T07:53:46Z</dcterms:modified>
</cp:coreProperties>
</file>