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6"/>
  </p:notesMasterIdLst>
  <p:handoutMasterIdLst>
    <p:handoutMasterId r:id="rId27"/>
  </p:handoutMasterIdLst>
  <p:sldIdLst>
    <p:sldId id="371" r:id="rId2"/>
    <p:sldId id="374" r:id="rId3"/>
    <p:sldId id="385" r:id="rId4"/>
    <p:sldId id="384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403" r:id="rId16"/>
    <p:sldId id="356" r:id="rId17"/>
    <p:sldId id="358" r:id="rId18"/>
    <p:sldId id="399" r:id="rId19"/>
    <p:sldId id="400" r:id="rId20"/>
    <p:sldId id="401" r:id="rId21"/>
    <p:sldId id="402" r:id="rId22"/>
    <p:sldId id="365" r:id="rId23"/>
    <p:sldId id="404" r:id="rId24"/>
    <p:sldId id="357" r:id="rId25"/>
  </p:sldIdLst>
  <p:sldSz cx="9906000" cy="6858000" type="A4"/>
  <p:notesSz cx="6797675" cy="9926638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0000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deprins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4A4"/>
    <a:srgbClr val="009900"/>
    <a:srgbClr val="003399"/>
    <a:srgbClr val="FF6699"/>
    <a:srgbClr val="969696"/>
    <a:srgbClr val="99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8" autoAdjust="0"/>
    <p:restoredTop sz="94595" autoAdjust="0"/>
  </p:normalViewPr>
  <p:slideViewPr>
    <p:cSldViewPr>
      <p:cViewPr>
        <p:scale>
          <a:sx n="80" d="100"/>
          <a:sy n="80" d="100"/>
        </p:scale>
        <p:origin x="-1302" y="-34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189678878994228E-2"/>
          <c:y val="4.0453424027431246E-2"/>
          <c:w val="0.91100702576112413"/>
          <c:h val="0.763458401305057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Parties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514999210635969E-3"/>
                  <c:y val="-2.3309944774950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6963760858068898E-3"/>
                  <c:y val="-1.2062058374118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965920178473914E-2"/>
                  <c:y val="-8.9008702599145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188988414896636E-2"/>
                  <c:y val="-2.013591024378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YR 1</c:v>
                </c:pt>
                <c:pt idx="1">
                  <c:v>YR 2</c:v>
                </c:pt>
                <c:pt idx="2">
                  <c:v>YR 3</c:v>
                </c:pt>
                <c:pt idx="3">
                  <c:v>YR 4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Non-COST Countries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67641164600948E-3"/>
                  <c:y val="-1.8470481357667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585491575371683E-3"/>
                  <c:y val="-1.476877419004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297965511262025E-2"/>
                  <c:y val="-2.2741066650119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7121970114591501E-3"/>
                  <c:y val="-1.169048182304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YR 1</c:v>
                </c:pt>
                <c:pt idx="1">
                  <c:v>YR 2</c:v>
                </c:pt>
                <c:pt idx="2">
                  <c:v>YR 3</c:v>
                </c:pt>
                <c:pt idx="3">
                  <c:v>YR 4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3370752"/>
        <c:axId val="43380736"/>
        <c:axId val="0"/>
      </c:bar3DChart>
      <c:catAx>
        <c:axId val="4337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380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38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370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336849669718007E-2"/>
          <c:y val="0.88835519382858763"/>
          <c:w val="0.86532608498733132"/>
          <c:h val="0.110736556710347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ln w="38100">
          <a:prstDash val="solid"/>
        </a:ln>
      </c:spPr>
    </c:sideWall>
    <c:backWall>
      <c:thickness val="0"/>
      <c:spPr>
        <a:ln w="38100">
          <a:prstDash val="solid"/>
        </a:ln>
      </c:spPr>
    </c:backWall>
    <c:plotArea>
      <c:layout>
        <c:manualLayout>
          <c:layoutTarget val="inner"/>
          <c:xMode val="edge"/>
          <c:yMode val="edge"/>
          <c:x val="7.8546307151230954E-2"/>
          <c:y val="7.2805139186295498E-2"/>
          <c:w val="0.61781946072684646"/>
          <c:h val="0.78158458244111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no. of indiv. Participants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YR 1</c:v>
                </c:pt>
                <c:pt idx="1">
                  <c:v>YR 2</c:v>
                </c:pt>
                <c:pt idx="2">
                  <c:v>YR 3</c:v>
                </c:pt>
                <c:pt idx="3">
                  <c:v>YR 4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190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ESRs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195772500792911E-3"/>
                  <c:y val="-1.8616821643160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346968007284558E-3"/>
                  <c:y val="-4.2048145017309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YR 1</c:v>
                </c:pt>
                <c:pt idx="1">
                  <c:v>YR 2</c:v>
                </c:pt>
                <c:pt idx="2">
                  <c:v>YR 3</c:v>
                </c:pt>
                <c:pt idx="3">
                  <c:v>YR 4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YR 1</c:v>
                </c:pt>
                <c:pt idx="1">
                  <c:v>YR 2</c:v>
                </c:pt>
                <c:pt idx="2">
                  <c:v>YR 3</c:v>
                </c:pt>
                <c:pt idx="3">
                  <c:v>YR 4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cylinder"/>
        <c:axId val="43442560"/>
        <c:axId val="43444096"/>
        <c:axId val="0"/>
      </c:bar3DChart>
      <c:catAx>
        <c:axId val="4344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444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4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442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08909730363423"/>
          <c:y val="0.25910064239828695"/>
          <c:w val="0.26176118517305941"/>
          <c:h val="0.408202120681732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>
            <a:lvl1pPr algn="l"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b" anchorCtr="0" compatLnSpc="1">
            <a:prstTxWarp prst="textNoShape">
              <a:avLst/>
            </a:prstTxWarp>
          </a:bodyPr>
          <a:lstStyle>
            <a:lvl1pPr algn="l"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b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687C2F94-0208-4FD7-9C83-CBE0E604D0AE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50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>
            <a:lvl1pPr algn="l"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b" anchorCtr="0" compatLnSpc="1">
            <a:prstTxWarp prst="textNoShape">
              <a:avLst/>
            </a:prstTxWarp>
          </a:bodyPr>
          <a:lstStyle>
            <a:lvl1pPr algn="l"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91" tIns="45196" rIns="90391" bIns="45196" numCol="1" anchor="b" anchorCtr="0" compatLnSpc="1">
            <a:prstTxWarp prst="textNoShape">
              <a:avLst/>
            </a:prstTxWarp>
          </a:bodyPr>
          <a:lstStyle>
            <a:lvl1pPr defTabSz="903288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BB93ACB1-5CCF-45D7-B2BF-6CCE6F86CDE6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9613" y="744538"/>
            <a:ext cx="537686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Text Box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4"/>
            <a:ext cx="5436567" cy="436875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F0C43-7D62-4922-835F-83127102FF4C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fld id="{A261F4E7-3795-4903-A859-C8E67CE33EFC}" type="slidenum">
              <a:rPr lang="de-DE" alt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algn="r" eaLnBrk="0" hangingPunct="0"/>
              <a:t>6</a:t>
            </a:fld>
            <a:endParaRPr lang="de-DE" altLang="en-US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1B014-6D1A-4068-A09E-966A978F36B4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fld id="{CA526EE6-034A-4DD6-9AC8-653AE7FA84CB}" type="slidenum">
              <a:rPr lang="de-DE" alt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algn="r" eaLnBrk="0" hangingPunct="0"/>
              <a:t>7</a:t>
            </a:fld>
            <a:endParaRPr lang="de-DE" altLang="en-US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 smtClean="0"/>
              <a:t>Conservée chez xantho</a:t>
            </a:r>
          </a:p>
          <a:p>
            <a:pPr eaLnBrk="1" hangingPunct="1">
              <a:spcBef>
                <a:spcPct val="0"/>
              </a:spcBef>
            </a:pPr>
            <a:r>
              <a:rPr lang="fr-FR" altLang="en-US" smtClean="0"/>
              <a:t>Certains sont des facteurs de virulence majeurs.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7C21AB-56B3-4571-9CB1-85F32C05CC89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fld id="{0C6716F5-3BF0-441E-B416-A3AE57561223}" type="slidenum">
              <a:rPr lang="de-DE" alt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algn="r" eaLnBrk="0" hangingPunct="0"/>
              <a:t>8</a:t>
            </a:fld>
            <a:endParaRPr lang="de-DE" altLang="en-US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en-US" smtClean="0"/>
              <a:t>Conservée chez xantho</a:t>
            </a:r>
          </a:p>
          <a:p>
            <a:pPr eaLnBrk="1" hangingPunct="1">
              <a:spcBef>
                <a:spcPct val="0"/>
              </a:spcBef>
            </a:pPr>
            <a:r>
              <a:rPr lang="fr-FR" altLang="en-US" smtClean="0"/>
              <a:t>Certains sont des facteurs de virulence majeurs.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89EF2-1D8F-4205-B467-3D4139301C1A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AAE8E7-0F31-4ACA-9F04-68C6B1DE98AF}" type="slidenum">
              <a:rPr lang="de-DE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smtClean="0">
              <a:ea typeface="MS PGothic" pitchFamily="3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en-US" smtClean="0"/>
              <a:t>Variants allelique ds zone ciblé</a:t>
            </a:r>
          </a:p>
          <a:p>
            <a:pPr eaLnBrk="1" hangingPunct="1"/>
            <a:r>
              <a:rPr lang="fr-FR" altLang="en-US" smtClean="0"/>
              <a:t>R a large spectre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50F960-C2A3-4AA9-AE38-CE21F55D01EE}" type="slidenum">
              <a:rPr lang="de-DE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DE" smtClean="0">
              <a:ea typeface="MS PGothic" pitchFamily="3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en-US" smtClean="0"/>
              <a:t>Variants allelique ds zone ciblé</a:t>
            </a:r>
          </a:p>
          <a:p>
            <a:pPr eaLnBrk="1" hangingPunct="1"/>
            <a:r>
              <a:rPr lang="fr-FR" altLang="en-US" smtClean="0"/>
              <a:t>R a large spectre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2080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57950"/>
            <a:ext cx="9906000" cy="400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43498" y="2350740"/>
            <a:ext cx="6215801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de-AT" dirty="0" smtClean="0"/>
              <a:t>Title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presentation</a:t>
            </a:r>
            <a:r>
              <a:rPr lang="de-AT" dirty="0" smtClean="0"/>
              <a:t> 2nd </a:t>
            </a:r>
            <a:r>
              <a:rPr lang="de-AT" dirty="0" err="1" smtClean="0"/>
              <a:t>line</a:t>
            </a:r>
            <a:r>
              <a:rPr lang="de-AT" dirty="0" smtClean="0"/>
              <a:t> </a:t>
            </a: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needed</a:t>
            </a:r>
            <a:endParaRPr lang="de-AT" dirty="0" smtClean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43498" y="3909768"/>
            <a:ext cx="6215801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de-AT" dirty="0" err="1" smtClean="0"/>
              <a:t>Subtitle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presentation</a:t>
            </a:r>
            <a:r>
              <a:rPr lang="de-AT" dirty="0" smtClean="0"/>
              <a:t>                    2nd </a:t>
            </a:r>
            <a:r>
              <a:rPr lang="de-AT" dirty="0" err="1" smtClean="0"/>
              <a:t>line</a:t>
            </a:r>
            <a:r>
              <a:rPr lang="de-AT" dirty="0" smtClean="0"/>
              <a:t> </a:t>
            </a: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needed</a:t>
            </a:r>
            <a:endParaRPr lang="de-AT" dirty="0" smtClean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98" y="5319929"/>
            <a:ext cx="6215801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de-AT" dirty="0" err="1" smtClean="0"/>
              <a:t>Dr</a:t>
            </a:r>
            <a:r>
              <a:rPr lang="de-AT" dirty="0" smtClean="0"/>
              <a:t> John Smith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43498" y="5771934"/>
            <a:ext cx="6215801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de-AT" dirty="0" smtClean="0"/>
              <a:t>Eventname, Location, 18 March 2011</a:t>
            </a:r>
          </a:p>
        </p:txBody>
      </p:sp>
    </p:spTree>
    <p:extLst>
      <p:ext uri="{BB962C8B-B14F-4D97-AF65-F5344CB8AC3E}">
        <p14:creationId xmlns:p14="http://schemas.microsoft.com/office/powerpoint/2010/main" val="154679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titl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61461" y="945931"/>
            <a:ext cx="5147258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3761461" y="1676749"/>
            <a:ext cx="5147258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399490" y="1137700"/>
            <a:ext cx="2065011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0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8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256749" y="1676749"/>
            <a:ext cx="3563485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90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2893" y="1795520"/>
            <a:ext cx="3425825" cy="2991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7635" y="1813491"/>
            <a:ext cx="41275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74195" y="4275406"/>
            <a:ext cx="412750" cy="952500"/>
          </a:xfrm>
          <a:prstGeom prst="rect">
            <a:avLst/>
          </a:prstGeom>
        </p:spPr>
      </p:pic>
      <p:sp>
        <p:nvSpPr>
          <p:cNvPr id="6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5891672" y="2223516"/>
            <a:ext cx="2616836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095508" y="1795463"/>
            <a:ext cx="4220640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 smtClean="0"/>
              <a:t>Copy the beside box from the slide master to </a:t>
            </a:r>
            <a:r>
              <a:rPr lang="en-US" smtClean="0"/>
              <a:t>your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0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vertical +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3761461" y="1676752"/>
            <a:ext cx="5147258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389594" y="1813790"/>
            <a:ext cx="2074909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3761461" y="3700243"/>
            <a:ext cx="5147258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389594" y="3837281"/>
            <a:ext cx="2074909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35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20802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21" y="3710090"/>
            <a:ext cx="2543933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COST Office</a:t>
            </a:r>
          </a:p>
          <a:p>
            <a:pPr lvl="0"/>
            <a:r>
              <a:rPr lang="en-US" dirty="0" smtClean="0"/>
              <a:t>Avenue Louise 149</a:t>
            </a:r>
          </a:p>
          <a:p>
            <a:pPr lvl="0"/>
            <a:r>
              <a:rPr lang="en-US" dirty="0" smtClean="0"/>
              <a:t>1050 Brussels, Belgium</a:t>
            </a:r>
          </a:p>
          <a:p>
            <a:pPr lvl="0"/>
            <a:r>
              <a:rPr lang="en-US" dirty="0" smtClean="0"/>
              <a:t>T: +32 (0)2 533 3800</a:t>
            </a:r>
          </a:p>
          <a:p>
            <a:pPr lvl="0"/>
            <a:r>
              <a:rPr lang="en-US" dirty="0" smtClean="0"/>
              <a:t>F: +32 (0)2 533 3890</a:t>
            </a:r>
          </a:p>
          <a:p>
            <a:pPr lvl="0"/>
            <a:r>
              <a:rPr lang="en-US" dirty="0" err="1" smtClean="0"/>
              <a:t>office@cost.eu</a:t>
            </a:r>
            <a:endParaRPr lang="de-AT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9989" y="3061290"/>
            <a:ext cx="49529" cy="268218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177140" y="3261250"/>
            <a:ext cx="4682817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err="1" smtClean="0"/>
              <a:t>Thank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21" y="5495823"/>
            <a:ext cx="2543933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www.cost.eu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60354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363788" y="6597650"/>
            <a:ext cx="47498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347AC3-FC59-4C5D-AE0C-DE68130A40B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59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33B8-2B8D-4CAC-B69E-F29B901C42CF}" type="datetimeFigureOut">
              <a:rPr lang="fr-FR"/>
              <a:pPr>
                <a:defRPr/>
              </a:pPr>
              <a:t>29/04/2014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CF883-7C6F-438A-893D-DE9CE94309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383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A124-6CD3-4862-B432-DF37839F687C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559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FFA0B-8B05-43C1-9FBE-683505BF3BC6}" type="datetimeFigureOut">
              <a:rPr lang="fr-FR"/>
              <a:pPr>
                <a:defRPr/>
              </a:pPr>
              <a:t>29/04/2014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F55E-8627-48B7-BB18-D087F2695B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009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363788" y="6597650"/>
            <a:ext cx="47498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BE1A84-213E-40FC-A1FD-9543B88C58A6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5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256746" y="1676748"/>
            <a:ext cx="7651970" cy="443842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Font typeface="Arial"/>
              <a:buChar char="•"/>
              <a:defRPr sz="3400">
                <a:solidFill>
                  <a:schemeClr val="accent2"/>
                </a:solidFill>
              </a:defRPr>
            </a:lvl2pPr>
            <a:lvl3pPr marL="11430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4pPr>
            <a:lvl5pPr marL="20574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43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-1677" y="6419015"/>
            <a:ext cx="7930984" cy="452759"/>
          </a:xfrm>
          <a:prstGeom prst="rect">
            <a:avLst/>
          </a:prstGeom>
          <a:gradFill>
            <a:gsLst>
              <a:gs pos="0">
                <a:srgbClr val="9CD65E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 flipH="1">
            <a:off x="8624832" y="6419014"/>
            <a:ext cx="1294777" cy="451256"/>
          </a:xfrm>
          <a:prstGeom prst="rect">
            <a:avLst/>
          </a:prstGeom>
          <a:gradFill>
            <a:gsLst>
              <a:gs pos="0">
                <a:srgbClr val="9CD65E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11" descr="TALE_bunt_schatt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761" y="6244548"/>
            <a:ext cx="702000" cy="648000"/>
          </a:xfrm>
          <a:prstGeom prst="rect">
            <a:avLst/>
          </a:prstGeom>
        </p:spPr>
      </p:pic>
      <p:pic>
        <p:nvPicPr>
          <p:cNvPr id="13" name="Bild 12" descr="CostLOGO.png"/>
          <p:cNvPicPr>
            <a:picLocks noChangeAspect="1"/>
          </p:cNvPicPr>
          <p:nvPr userDrawn="1"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" y="6482353"/>
            <a:ext cx="1592213" cy="360000"/>
          </a:xfrm>
          <a:prstGeom prst="rect">
            <a:avLst/>
          </a:prstGeom>
        </p:spPr>
      </p:pic>
      <p:pic>
        <p:nvPicPr>
          <p:cNvPr id="14" name="Bild 13" descr="MLU logo2.png"/>
          <p:cNvPicPr>
            <a:picLocks noChangeAspect="1"/>
          </p:cNvPicPr>
          <p:nvPr userDrawn="1"/>
        </p:nvPicPr>
        <p:blipFill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92" y="6482353"/>
            <a:ext cx="748464" cy="36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84550" y="6433319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Name</a:t>
            </a:r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95300" y="-97374"/>
            <a:ext cx="89154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pic>
        <p:nvPicPr>
          <p:cNvPr id="11" name="Bild 10" descr="skyline.png"/>
          <p:cNvPicPr>
            <a:picLocks noChangeAspect="1"/>
          </p:cNvPicPr>
          <p:nvPr userDrawn="1"/>
        </p:nvPicPr>
        <p:blipFill>
          <a:blip r:embed="rId5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230" y="6505224"/>
            <a:ext cx="1267769" cy="36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2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811097" y="154154"/>
            <a:ext cx="7303799" cy="67769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820341" y="831850"/>
            <a:ext cx="8294555" cy="551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07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y-ma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75255461"/>
              </p:ext>
            </p:extLst>
          </p:nvPr>
        </p:nvGraphicFramePr>
        <p:xfrm>
          <a:off x="1389593" y="1676749"/>
          <a:ext cx="7519124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8426"/>
                <a:gridCol w="2110698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389593" y="344491"/>
            <a:ext cx="7518929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Copy this table from the slide master to your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0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1256747" y="4266693"/>
            <a:ext cx="7651970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34pt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5355130" y="1676749"/>
            <a:ext cx="3553587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389592" y="1813792"/>
            <a:ext cx="3420742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6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caption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4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5355130" y="1676749"/>
            <a:ext cx="3553587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389592" y="1813792"/>
            <a:ext cx="3420742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1389592" y="4280626"/>
            <a:ext cx="7519125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5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375413" y="1809449"/>
            <a:ext cx="7533305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Text 24pt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75413" y="3165638"/>
            <a:ext cx="7533305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Text 24pt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375413" y="4497169"/>
            <a:ext cx="7533305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Text 24pt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8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5355130" y="1676749"/>
            <a:ext cx="3553587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256749" y="1676749"/>
            <a:ext cx="3563485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1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horizontal,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196" y="6342897"/>
            <a:ext cx="617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64A07AF-66D7-C348-9F8E-91228B109437}" type="slidenum">
              <a:rPr lang="de-DE" b="0" smtClean="0">
                <a:solidFill>
                  <a:prstClr val="black">
                    <a:tint val="75000"/>
                  </a:prstClr>
                </a:solidFill>
                <a:effectLst/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b="0">
              <a:solidFill>
                <a:prstClr val="black">
                  <a:tint val="75000"/>
                </a:prstClr>
              </a:solidFill>
              <a:effectLst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" y="6223000"/>
            <a:ext cx="4953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89592" cy="6731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AT" dirty="0" smtClean="0"/>
              <a:t>Headline 38pt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1261699" y="4266696"/>
            <a:ext cx="3553587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1389592" y="1813792"/>
            <a:ext cx="3420742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 hasCustomPrompt="1"/>
          </p:nvPr>
        </p:nvSpPr>
        <p:spPr>
          <a:xfrm>
            <a:off x="5487975" y="1813792"/>
            <a:ext cx="3420742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Picture, Graph, …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55130" y="4266696"/>
            <a:ext cx="3553587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marL="0" indent="0">
              <a:buNone/>
            </a:pPr>
            <a:r>
              <a:rPr lang="en-US" dirty="0" smtClean="0"/>
              <a:t>Text 24pt</a:t>
            </a:r>
            <a:endParaRPr lang="en-US" sz="3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6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14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2.gif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51" name="Text Box 7"/>
          <p:cNvSpPr txBox="1">
            <a:spLocks noChangeArrowheads="1"/>
          </p:cNvSpPr>
          <p:nvPr/>
        </p:nvSpPr>
        <p:spPr bwMode="auto">
          <a:xfrm>
            <a:off x="344488" y="1536700"/>
            <a:ext cx="91455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95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en-US" sz="2400" b="0" dirty="0">
              <a:solidFill>
                <a:srgbClr val="1F5C9F"/>
              </a:solidFill>
              <a:effectLst/>
              <a:cs typeface="Times New Roman" pitchFamily="18" charset="0"/>
            </a:endParaRPr>
          </a:p>
          <a:p>
            <a:pPr algn="r"/>
            <a:endParaRPr lang="en-US" sz="2400" b="0" dirty="0">
              <a:solidFill>
                <a:srgbClr val="1F5C9F"/>
              </a:solidFill>
              <a:effectLst/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52600" y="2204864"/>
            <a:ext cx="8306699" cy="2880320"/>
          </a:xfrm>
        </p:spPr>
        <p:txBody>
          <a:bodyPr/>
          <a:lstStyle/>
          <a:p>
            <a:r>
              <a:rPr lang="en-US" sz="2400" dirty="0"/>
              <a:t>Pathogen-informed strategies </a:t>
            </a:r>
            <a:r>
              <a:rPr lang="en-US" sz="2400" dirty="0" smtClean="0"/>
              <a:t>for sustainable </a:t>
            </a:r>
            <a:r>
              <a:rPr lang="en-US" sz="2400" dirty="0"/>
              <a:t>broad-spectrum crop resistance (SUSTAIN)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FA1208</a:t>
            </a:r>
            <a:endParaRPr lang="en-GB" sz="2400" dirty="0"/>
          </a:p>
          <a:p>
            <a:pPr>
              <a:spcBef>
                <a:spcPts val="600"/>
              </a:spcBef>
            </a:pPr>
            <a:r>
              <a:rPr lang="en-GB" sz="2400" dirty="0"/>
              <a:t>Start date: </a:t>
            </a:r>
            <a:r>
              <a:rPr lang="en-GB" sz="2400" dirty="0" smtClean="0"/>
              <a:t>19/04/2013</a:t>
            </a:r>
            <a:endParaRPr lang="en-GB" sz="2400" dirty="0"/>
          </a:p>
          <a:p>
            <a:pPr>
              <a:spcBef>
                <a:spcPts val="600"/>
              </a:spcBef>
            </a:pPr>
            <a:r>
              <a:rPr lang="en-GB" sz="2400" dirty="0"/>
              <a:t>End date: </a:t>
            </a:r>
            <a:r>
              <a:rPr lang="en-GB" sz="2400" dirty="0" smtClean="0"/>
              <a:t>18/04/2017</a:t>
            </a:r>
            <a:endParaRPr lang="en-GB" sz="2400" dirty="0"/>
          </a:p>
          <a:p>
            <a:pPr>
              <a:spcBef>
                <a:spcPts val="600"/>
              </a:spcBef>
            </a:pPr>
            <a:r>
              <a:rPr lang="en-GB" sz="2400" dirty="0" smtClean="0"/>
              <a:t>Year</a:t>
            </a:r>
            <a:r>
              <a:rPr lang="en-GB" sz="2400" dirty="0"/>
              <a:t>: </a:t>
            </a:r>
            <a:r>
              <a:rPr lang="en-GB" sz="2400" dirty="0" smtClean="0">
                <a:solidFill>
                  <a:srgbClr val="FF0000"/>
                </a:solidFill>
              </a:rPr>
              <a:t>1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52600" y="5100188"/>
            <a:ext cx="8072239" cy="1209132"/>
          </a:xfrm>
        </p:spPr>
        <p:txBody>
          <a:bodyPr/>
          <a:lstStyle/>
          <a:p>
            <a:r>
              <a:rPr lang="en-GB" sz="2400" dirty="0" smtClean="0"/>
              <a:t>Thomas </a:t>
            </a:r>
            <a:r>
              <a:rPr lang="en-GB" sz="2400" dirty="0" err="1" smtClean="0"/>
              <a:t>Kroj</a:t>
            </a:r>
            <a:endParaRPr lang="en-GB" sz="2400" dirty="0"/>
          </a:p>
          <a:p>
            <a:r>
              <a:rPr lang="en-GB" sz="2400" b="0" dirty="0" smtClean="0"/>
              <a:t>INRA (National Agronomic Research Institute)  FRANCE</a:t>
            </a:r>
            <a:endParaRPr lang="en-GB" sz="2400" b="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31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-29237" y="0"/>
            <a:ext cx="9935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en-US" sz="2400" i="1">
                <a:latin typeface="Lucida Grande"/>
              </a:rPr>
              <a:t>SWEET14 is targeted by multiple strains…</a:t>
            </a:r>
            <a:endParaRPr lang="en-US" altLang="en-US" sz="2400" i="1">
              <a:latin typeface="Lucida Grande"/>
            </a:endParaRPr>
          </a:p>
        </p:txBody>
      </p:sp>
      <p:sp>
        <p:nvSpPr>
          <p:cNvPr id="18" name="Arrondir un rectangle avec un coin diagonal 17"/>
          <p:cNvSpPr/>
          <p:nvPr/>
        </p:nvSpPr>
        <p:spPr>
          <a:xfrm>
            <a:off x="740532" y="836720"/>
            <a:ext cx="9165000" cy="72000"/>
          </a:xfrm>
          <a:prstGeom prst="round2DiagRect">
            <a:avLst/>
          </a:prstGeom>
          <a:gradFill flip="none" rotWithShape="1">
            <a:gsLst>
              <a:gs pos="93000">
                <a:srgbClr val="E7FDDF"/>
              </a:gs>
              <a:gs pos="97000">
                <a:schemeClr val="bg1"/>
              </a:gs>
              <a:gs pos="0">
                <a:srgbClr val="50C947"/>
              </a:gs>
              <a:gs pos="39000">
                <a:srgbClr val="86FE72">
                  <a:alpha val="56863"/>
                </a:srgbClr>
              </a:gs>
              <a:gs pos="87000">
                <a:srgbClr val="DCFCD0"/>
              </a:gs>
              <a:gs pos="81000">
                <a:srgbClr val="BBF9A5">
                  <a:alpha val="2274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orme libre 19"/>
          <p:cNvSpPr/>
          <p:nvPr/>
        </p:nvSpPr>
        <p:spPr>
          <a:xfrm>
            <a:off x="5192052" y="2347913"/>
            <a:ext cx="2366433" cy="1524000"/>
          </a:xfrm>
          <a:custGeom>
            <a:avLst/>
            <a:gdLst>
              <a:gd name="connsiteX0" fmla="*/ 25400 w 2184400"/>
              <a:gd name="connsiteY0" fmla="*/ 0 h 1524000"/>
              <a:gd name="connsiteX1" fmla="*/ 0 w 2184400"/>
              <a:gd name="connsiteY1" fmla="*/ 1524000 h 1524000"/>
              <a:gd name="connsiteX2" fmla="*/ 584200 w 2184400"/>
              <a:gd name="connsiteY2" fmla="*/ 1515534 h 1524000"/>
              <a:gd name="connsiteX3" fmla="*/ 2184400 w 2184400"/>
              <a:gd name="connsiteY3" fmla="*/ 16934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400" h="1524000">
                <a:moveTo>
                  <a:pt x="25400" y="0"/>
                </a:moveTo>
                <a:lnTo>
                  <a:pt x="0" y="1524000"/>
                </a:lnTo>
                <a:lnTo>
                  <a:pt x="584200" y="1515534"/>
                </a:lnTo>
                <a:lnTo>
                  <a:pt x="2184400" y="16934"/>
                </a:lnTo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1" name="Connecteur droit 20"/>
          <p:cNvCxnSpPr>
            <a:endCxn id="29" idx="1"/>
          </p:cNvCxnSpPr>
          <p:nvPr/>
        </p:nvCxnSpPr>
        <p:spPr>
          <a:xfrm flipV="1">
            <a:off x="1730111" y="3889377"/>
            <a:ext cx="5855891" cy="4764"/>
          </a:xfrm>
          <a:prstGeom prst="line">
            <a:avLst/>
          </a:prstGeom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orme libre 23"/>
          <p:cNvSpPr/>
          <p:nvPr/>
        </p:nvSpPr>
        <p:spPr>
          <a:xfrm flipV="1">
            <a:off x="3344996" y="3906839"/>
            <a:ext cx="2349235" cy="769937"/>
          </a:xfrm>
          <a:custGeom>
            <a:avLst/>
            <a:gdLst>
              <a:gd name="connsiteX0" fmla="*/ 0 w 2167467"/>
              <a:gd name="connsiteY0" fmla="*/ 0 h 804334"/>
              <a:gd name="connsiteX1" fmla="*/ 889000 w 2167467"/>
              <a:gd name="connsiteY1" fmla="*/ 804334 h 804334"/>
              <a:gd name="connsiteX2" fmla="*/ 1710267 w 2167467"/>
              <a:gd name="connsiteY2" fmla="*/ 795867 h 804334"/>
              <a:gd name="connsiteX3" fmla="*/ 2167467 w 2167467"/>
              <a:gd name="connsiteY3" fmla="*/ 8467 h 80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467" h="804334">
                <a:moveTo>
                  <a:pt x="0" y="0"/>
                </a:moveTo>
                <a:lnTo>
                  <a:pt x="889000" y="804334"/>
                </a:lnTo>
                <a:lnTo>
                  <a:pt x="1710267" y="795867"/>
                </a:lnTo>
                <a:lnTo>
                  <a:pt x="2167467" y="8467"/>
                </a:lnTo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" name="Grouper 166"/>
          <p:cNvGrpSpPr/>
          <p:nvPr/>
        </p:nvGrpSpPr>
        <p:grpSpPr>
          <a:xfrm>
            <a:off x="4970942" y="3731887"/>
            <a:ext cx="862603" cy="324700"/>
            <a:chOff x="3147588" y="2474766"/>
            <a:chExt cx="796249" cy="324700"/>
          </a:xfrm>
          <a:solidFill>
            <a:srgbClr val="DE3C3F"/>
          </a:solidFill>
        </p:grpSpPr>
        <p:sp>
          <p:nvSpPr>
            <p:cNvPr id="111" name="Ellipse 110"/>
            <p:cNvSpPr/>
            <p:nvPr/>
          </p:nvSpPr>
          <p:spPr>
            <a:xfrm>
              <a:off x="3630920" y="2474766"/>
              <a:ext cx="312917" cy="324700"/>
            </a:xfrm>
            <a:prstGeom prst="ellipse">
              <a:avLst/>
            </a:prstGeom>
            <a:grpFill/>
            <a:ln w="19050" cap="flat" cmpd="sng" algn="ctr">
              <a:solidFill>
                <a:srgbClr val="DE3C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2" name="Ellipse 111"/>
            <p:cNvSpPr/>
            <p:nvPr/>
          </p:nvSpPr>
          <p:spPr>
            <a:xfrm>
              <a:off x="3147588" y="2474766"/>
              <a:ext cx="312917" cy="324700"/>
            </a:xfrm>
            <a:prstGeom prst="ellipse">
              <a:avLst/>
            </a:prstGeom>
            <a:grpFill/>
            <a:ln w="19050" cap="flat" cmpd="sng" algn="ctr">
              <a:solidFill>
                <a:srgbClr val="DE3C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3" name="Rectangle à coins arrondis 112"/>
            <p:cNvSpPr/>
            <p:nvPr/>
          </p:nvSpPr>
          <p:spPr>
            <a:xfrm>
              <a:off x="3270623" y="2474766"/>
              <a:ext cx="544095" cy="324700"/>
            </a:xfrm>
            <a:prstGeom prst="roundRect">
              <a:avLst/>
            </a:prstGeom>
            <a:grpFill/>
            <a:ln w="19050" cap="flat" cmpd="sng" algn="ctr">
              <a:solidFill>
                <a:srgbClr val="DE3C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Forme libre 25"/>
          <p:cNvSpPr/>
          <p:nvPr/>
        </p:nvSpPr>
        <p:spPr>
          <a:xfrm>
            <a:off x="3338117" y="2982913"/>
            <a:ext cx="2349235" cy="533400"/>
          </a:xfrm>
          <a:custGeom>
            <a:avLst/>
            <a:gdLst>
              <a:gd name="connsiteX0" fmla="*/ 0 w 2167467"/>
              <a:gd name="connsiteY0" fmla="*/ 0 h 804334"/>
              <a:gd name="connsiteX1" fmla="*/ 889000 w 2167467"/>
              <a:gd name="connsiteY1" fmla="*/ 804334 h 804334"/>
              <a:gd name="connsiteX2" fmla="*/ 1710267 w 2167467"/>
              <a:gd name="connsiteY2" fmla="*/ 795867 h 804334"/>
              <a:gd name="connsiteX3" fmla="*/ 2167467 w 2167467"/>
              <a:gd name="connsiteY3" fmla="*/ 8467 h 80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467" h="804334">
                <a:moveTo>
                  <a:pt x="0" y="0"/>
                </a:moveTo>
                <a:lnTo>
                  <a:pt x="889000" y="804334"/>
                </a:lnTo>
                <a:lnTo>
                  <a:pt x="1710267" y="795867"/>
                </a:lnTo>
                <a:lnTo>
                  <a:pt x="2167467" y="8467"/>
                </a:lnTo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1037035" y="3348038"/>
            <a:ext cx="2545292" cy="539750"/>
          </a:xfrm>
          <a:custGeom>
            <a:avLst/>
            <a:gdLst>
              <a:gd name="connsiteX0" fmla="*/ 0 w 2349500"/>
              <a:gd name="connsiteY0" fmla="*/ 0 h 539750"/>
              <a:gd name="connsiteX1" fmla="*/ 1536700 w 2349500"/>
              <a:gd name="connsiteY1" fmla="*/ 539750 h 539750"/>
              <a:gd name="connsiteX2" fmla="*/ 2349500 w 2349500"/>
              <a:gd name="connsiteY2" fmla="*/ 539750 h 539750"/>
              <a:gd name="connsiteX3" fmla="*/ 2197100 w 2349500"/>
              <a:gd name="connsiteY3" fmla="*/ 635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500" h="539750">
                <a:moveTo>
                  <a:pt x="0" y="0"/>
                </a:moveTo>
                <a:lnTo>
                  <a:pt x="1536700" y="539750"/>
                </a:lnTo>
                <a:lnTo>
                  <a:pt x="2349500" y="539750"/>
                </a:lnTo>
                <a:lnTo>
                  <a:pt x="2197100" y="6350"/>
                </a:lnTo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5370" name="Grouper 115"/>
          <p:cNvGrpSpPr>
            <a:grpSpLocks/>
          </p:cNvGrpSpPr>
          <p:nvPr/>
        </p:nvGrpSpPr>
        <p:grpSpPr bwMode="auto">
          <a:xfrm>
            <a:off x="4325277" y="3427413"/>
            <a:ext cx="918369" cy="342900"/>
            <a:chOff x="4221307" y="3364544"/>
            <a:chExt cx="847045" cy="343586"/>
          </a:xfrm>
        </p:grpSpPr>
        <p:grpSp>
          <p:nvGrpSpPr>
            <p:cNvPr id="4" name="Grouper 96"/>
            <p:cNvGrpSpPr/>
            <p:nvPr/>
          </p:nvGrpSpPr>
          <p:grpSpPr>
            <a:xfrm>
              <a:off x="4221307" y="3383430"/>
              <a:ext cx="796249" cy="324700"/>
              <a:chOff x="3147588" y="2474766"/>
              <a:chExt cx="796249" cy="324700"/>
            </a:xfrm>
            <a:solidFill>
              <a:srgbClr val="60ABEC"/>
            </a:solidFill>
          </p:grpSpPr>
          <p:sp>
            <p:nvSpPr>
              <p:cNvPr id="108" name="Ellipse 107"/>
              <p:cNvSpPr/>
              <p:nvPr/>
            </p:nvSpPr>
            <p:spPr>
              <a:xfrm>
                <a:off x="3630920" y="2474766"/>
                <a:ext cx="312917" cy="3247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60ABE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Ellipse 108"/>
              <p:cNvSpPr/>
              <p:nvPr/>
            </p:nvSpPr>
            <p:spPr>
              <a:xfrm>
                <a:off x="3147588" y="2474766"/>
                <a:ext cx="312917" cy="3247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60ABE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à coins arrondis 109"/>
              <p:cNvSpPr/>
              <p:nvPr/>
            </p:nvSpPr>
            <p:spPr>
              <a:xfrm>
                <a:off x="3270623" y="2474766"/>
                <a:ext cx="544095" cy="324700"/>
              </a:xfrm>
              <a:prstGeom prst="roundRect">
                <a:avLst/>
              </a:prstGeom>
              <a:grpFill/>
              <a:ln w="19050" cap="flat" cmpd="sng" algn="ctr">
                <a:solidFill>
                  <a:srgbClr val="60ABE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600" i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395" name="ZoneTexte 106"/>
            <p:cNvSpPr txBox="1">
              <a:spLocks noChangeArrowheads="1"/>
            </p:cNvSpPr>
            <p:nvPr/>
          </p:nvSpPr>
          <p:spPr bwMode="auto">
            <a:xfrm>
              <a:off x="4244201" y="3364544"/>
              <a:ext cx="8241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en-US" sz="1600" i="1">
                  <a:latin typeface="Arial" pitchFamily="34" charset="0"/>
                </a:rPr>
                <a:t>pthXo3</a:t>
              </a:r>
            </a:p>
          </p:txBody>
        </p:sp>
      </p:grpSp>
      <p:sp>
        <p:nvSpPr>
          <p:cNvPr id="29" name="Flèche vers la droite 73"/>
          <p:cNvSpPr/>
          <p:nvPr/>
        </p:nvSpPr>
        <p:spPr>
          <a:xfrm>
            <a:off x="7586002" y="3576639"/>
            <a:ext cx="2127382" cy="625475"/>
          </a:xfrm>
          <a:prstGeom prst="rightArrow">
            <a:avLst/>
          </a:prstGeom>
          <a:solidFill>
            <a:srgbClr val="FFFFFF"/>
          </a:solid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i="1" dirty="0">
                <a:solidFill>
                  <a:schemeClr val="tx1"/>
                </a:solidFill>
              </a:rPr>
              <a:t>SWEET14</a:t>
            </a:r>
          </a:p>
        </p:txBody>
      </p:sp>
      <p:grpSp>
        <p:nvGrpSpPr>
          <p:cNvPr id="15372" name="Grouper 75"/>
          <p:cNvGrpSpPr>
            <a:grpSpLocks/>
          </p:cNvGrpSpPr>
          <p:nvPr/>
        </p:nvGrpSpPr>
        <p:grpSpPr bwMode="auto">
          <a:xfrm>
            <a:off x="2712113" y="3727450"/>
            <a:ext cx="863335" cy="323850"/>
            <a:chOff x="3147588" y="2474766"/>
            <a:chExt cx="796249" cy="324700"/>
          </a:xfrm>
        </p:grpSpPr>
        <p:sp>
          <p:nvSpPr>
            <p:cNvPr id="103" name="Ellipse 102"/>
            <p:cNvSpPr/>
            <p:nvPr/>
          </p:nvSpPr>
          <p:spPr>
            <a:xfrm>
              <a:off x="3631364" y="2474766"/>
              <a:ext cx="312473" cy="324700"/>
            </a:xfrm>
            <a:prstGeom prst="ellipse">
              <a:avLst/>
            </a:prstGeom>
            <a:solidFill>
              <a:srgbClr val="DD6C45"/>
            </a:solidFill>
            <a:ln w="19050" cap="flat" cmpd="sng" algn="ctr">
              <a:solidFill>
                <a:srgbClr val="DD6C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4" name="Ellipse 103"/>
            <p:cNvSpPr/>
            <p:nvPr/>
          </p:nvSpPr>
          <p:spPr>
            <a:xfrm>
              <a:off x="3147588" y="2474766"/>
              <a:ext cx="312472" cy="324700"/>
            </a:xfrm>
            <a:prstGeom prst="ellipse">
              <a:avLst/>
            </a:prstGeom>
            <a:solidFill>
              <a:srgbClr val="DD6C45"/>
            </a:solidFill>
            <a:ln w="19050" cap="flat" cmpd="sng" algn="ctr">
              <a:solidFill>
                <a:srgbClr val="DD6C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5" name="Rectangle à coins arrondis 104"/>
            <p:cNvSpPr/>
            <p:nvPr/>
          </p:nvSpPr>
          <p:spPr>
            <a:xfrm>
              <a:off x="3271308" y="2474766"/>
              <a:ext cx="544050" cy="324700"/>
            </a:xfrm>
            <a:prstGeom prst="roundRect">
              <a:avLst/>
            </a:prstGeom>
            <a:solidFill>
              <a:srgbClr val="DD6C45"/>
            </a:solidFill>
            <a:ln w="19050" cap="flat" cmpd="sng" algn="ctr">
              <a:solidFill>
                <a:srgbClr val="DD6C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er 65"/>
          <p:cNvGrpSpPr/>
          <p:nvPr/>
        </p:nvGrpSpPr>
        <p:grpSpPr>
          <a:xfrm>
            <a:off x="1017953" y="3064212"/>
            <a:ext cx="2433197" cy="322243"/>
            <a:chOff x="1550512" y="4315576"/>
            <a:chExt cx="6432546" cy="991687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9" name="Rectangle à coins arrondis 88"/>
            <p:cNvSpPr/>
            <p:nvPr/>
          </p:nvSpPr>
          <p:spPr>
            <a:xfrm>
              <a:off x="1550512" y="4462990"/>
              <a:ext cx="6432546" cy="73706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Ellipse 89"/>
            <p:cNvSpPr/>
            <p:nvPr/>
          </p:nvSpPr>
          <p:spPr>
            <a:xfrm>
              <a:off x="2756611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Ellipse 90"/>
            <p:cNvSpPr/>
            <p:nvPr/>
          </p:nvSpPr>
          <p:spPr>
            <a:xfrm>
              <a:off x="3095662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Ellipse 91"/>
            <p:cNvSpPr/>
            <p:nvPr/>
          </p:nvSpPr>
          <p:spPr>
            <a:xfrm>
              <a:off x="3434713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Ellipse 92"/>
            <p:cNvSpPr/>
            <p:nvPr/>
          </p:nvSpPr>
          <p:spPr>
            <a:xfrm>
              <a:off x="3773764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Ellipse 93"/>
            <p:cNvSpPr/>
            <p:nvPr/>
          </p:nvSpPr>
          <p:spPr>
            <a:xfrm>
              <a:off x="4112815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Ellipse 94"/>
            <p:cNvSpPr/>
            <p:nvPr/>
          </p:nvSpPr>
          <p:spPr>
            <a:xfrm>
              <a:off x="4451866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Ellipse 95"/>
            <p:cNvSpPr/>
            <p:nvPr/>
          </p:nvSpPr>
          <p:spPr>
            <a:xfrm>
              <a:off x="4790917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Ellipse 96"/>
            <p:cNvSpPr/>
            <p:nvPr/>
          </p:nvSpPr>
          <p:spPr>
            <a:xfrm>
              <a:off x="5129968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Ellipse 97"/>
            <p:cNvSpPr/>
            <p:nvPr/>
          </p:nvSpPr>
          <p:spPr>
            <a:xfrm>
              <a:off x="5469019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Ellipse 98"/>
            <p:cNvSpPr/>
            <p:nvPr/>
          </p:nvSpPr>
          <p:spPr>
            <a:xfrm>
              <a:off x="5808069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6147109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Rectangle à coins arrondis 100"/>
            <p:cNvSpPr/>
            <p:nvPr/>
          </p:nvSpPr>
          <p:spPr>
            <a:xfrm>
              <a:off x="7394866" y="4468342"/>
              <a:ext cx="152400" cy="737064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ctangle à coins arrondis 101"/>
            <p:cNvSpPr/>
            <p:nvPr/>
          </p:nvSpPr>
          <p:spPr>
            <a:xfrm>
              <a:off x="7159594" y="4460326"/>
              <a:ext cx="152400" cy="737064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5374" name="Grouper 107"/>
          <p:cNvGrpSpPr>
            <a:grpSpLocks/>
          </p:cNvGrpSpPr>
          <p:nvPr/>
        </p:nvGrpSpPr>
        <p:grpSpPr bwMode="auto">
          <a:xfrm>
            <a:off x="4316677" y="3700463"/>
            <a:ext cx="896012" cy="350837"/>
            <a:chOff x="4225544" y="3694763"/>
            <a:chExt cx="826862" cy="352053"/>
          </a:xfrm>
        </p:grpSpPr>
        <p:grpSp>
          <p:nvGrpSpPr>
            <p:cNvPr id="8" name="Grouper 96"/>
            <p:cNvGrpSpPr/>
            <p:nvPr/>
          </p:nvGrpSpPr>
          <p:grpSpPr>
            <a:xfrm>
              <a:off x="4225544" y="3722116"/>
              <a:ext cx="796249" cy="324700"/>
              <a:chOff x="3147588" y="2474766"/>
              <a:chExt cx="796249" cy="324700"/>
            </a:xfrm>
            <a:solidFill>
              <a:srgbClr val="59A727"/>
            </a:solidFill>
          </p:grpSpPr>
          <p:sp>
            <p:nvSpPr>
              <p:cNvPr id="86" name="Ellipse 85"/>
              <p:cNvSpPr/>
              <p:nvPr/>
            </p:nvSpPr>
            <p:spPr>
              <a:xfrm>
                <a:off x="3630920" y="2474766"/>
                <a:ext cx="312917" cy="3247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59A72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3147588" y="2474766"/>
                <a:ext cx="312917" cy="32470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59A72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à coins arrondis 87"/>
              <p:cNvSpPr/>
              <p:nvPr/>
            </p:nvSpPr>
            <p:spPr>
              <a:xfrm>
                <a:off x="3270623" y="2474766"/>
                <a:ext cx="544095" cy="324700"/>
              </a:xfrm>
              <a:prstGeom prst="roundRect">
                <a:avLst/>
              </a:prstGeom>
              <a:grpFill/>
              <a:ln w="19050" cap="flat" cmpd="sng" algn="ctr">
                <a:solidFill>
                  <a:srgbClr val="59A72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600" i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390" name="ZoneTexte 84"/>
            <p:cNvSpPr txBox="1">
              <a:spLocks noChangeArrowheads="1"/>
            </p:cNvSpPr>
            <p:nvPr/>
          </p:nvSpPr>
          <p:spPr bwMode="auto">
            <a:xfrm>
              <a:off x="4239977" y="3694763"/>
              <a:ext cx="8124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en-US" sz="1600" i="1">
                  <a:latin typeface="Arial" pitchFamily="34" charset="0"/>
                </a:rPr>
                <a:t>avrXa7</a:t>
              </a:r>
            </a:p>
          </p:txBody>
        </p:sp>
      </p:grpSp>
      <p:sp>
        <p:nvSpPr>
          <p:cNvPr id="15375" name="ZoneTexte 32"/>
          <p:cNvSpPr txBox="1">
            <a:spLocks noChangeArrowheads="1"/>
          </p:cNvSpPr>
          <p:nvPr/>
        </p:nvSpPr>
        <p:spPr bwMode="auto">
          <a:xfrm>
            <a:off x="2872150" y="3706813"/>
            <a:ext cx="5725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600" i="1">
                <a:latin typeface="Arial" pitchFamily="34" charset="0"/>
              </a:rPr>
              <a:t>talC</a:t>
            </a:r>
          </a:p>
        </p:txBody>
      </p:sp>
      <p:sp>
        <p:nvSpPr>
          <p:cNvPr id="15376" name="ZoneTexte 33"/>
          <p:cNvSpPr txBox="1">
            <a:spLocks noChangeArrowheads="1"/>
          </p:cNvSpPr>
          <p:nvPr/>
        </p:nvSpPr>
        <p:spPr bwMode="auto">
          <a:xfrm>
            <a:off x="1660579" y="2673350"/>
            <a:ext cx="101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800">
                <a:latin typeface="Arial" pitchFamily="34" charset="0"/>
              </a:rPr>
              <a:t>TalC</a:t>
            </a:r>
            <a:r>
              <a:rPr lang="fr-FR" altLang="en-US" sz="1800" baseline="-25000">
                <a:latin typeface="Arial" pitchFamily="34" charset="0"/>
              </a:rPr>
              <a:t>BAI3</a:t>
            </a:r>
          </a:p>
        </p:txBody>
      </p:sp>
      <p:grpSp>
        <p:nvGrpSpPr>
          <p:cNvPr id="9" name="Grouper 65"/>
          <p:cNvGrpSpPr/>
          <p:nvPr/>
        </p:nvGrpSpPr>
        <p:grpSpPr>
          <a:xfrm>
            <a:off x="3320963" y="4578394"/>
            <a:ext cx="2433197" cy="322243"/>
            <a:chOff x="1550512" y="4315576"/>
            <a:chExt cx="6432546" cy="991687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0" name="Rectangle à coins arrondis 69"/>
            <p:cNvSpPr/>
            <p:nvPr/>
          </p:nvSpPr>
          <p:spPr>
            <a:xfrm>
              <a:off x="1550512" y="4462990"/>
              <a:ext cx="6432546" cy="73706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Ellipse 70"/>
            <p:cNvSpPr/>
            <p:nvPr/>
          </p:nvSpPr>
          <p:spPr>
            <a:xfrm>
              <a:off x="2756611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Ellipse 71"/>
            <p:cNvSpPr/>
            <p:nvPr/>
          </p:nvSpPr>
          <p:spPr>
            <a:xfrm>
              <a:off x="3095662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Ellipse 72"/>
            <p:cNvSpPr/>
            <p:nvPr/>
          </p:nvSpPr>
          <p:spPr>
            <a:xfrm>
              <a:off x="3434713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Ellipse 73"/>
            <p:cNvSpPr/>
            <p:nvPr/>
          </p:nvSpPr>
          <p:spPr>
            <a:xfrm>
              <a:off x="3773764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Ellipse 74"/>
            <p:cNvSpPr/>
            <p:nvPr/>
          </p:nvSpPr>
          <p:spPr>
            <a:xfrm>
              <a:off x="4112815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Ellipse 75"/>
            <p:cNvSpPr/>
            <p:nvPr/>
          </p:nvSpPr>
          <p:spPr>
            <a:xfrm>
              <a:off x="4451866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Ellipse 76"/>
            <p:cNvSpPr/>
            <p:nvPr/>
          </p:nvSpPr>
          <p:spPr>
            <a:xfrm>
              <a:off x="4790917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Ellipse 77"/>
            <p:cNvSpPr/>
            <p:nvPr/>
          </p:nvSpPr>
          <p:spPr>
            <a:xfrm>
              <a:off x="5129968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Ellipse 78"/>
            <p:cNvSpPr/>
            <p:nvPr/>
          </p:nvSpPr>
          <p:spPr>
            <a:xfrm>
              <a:off x="5469019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Ellipse 79"/>
            <p:cNvSpPr/>
            <p:nvPr/>
          </p:nvSpPr>
          <p:spPr>
            <a:xfrm>
              <a:off x="5808069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Ellipse 80"/>
            <p:cNvSpPr/>
            <p:nvPr/>
          </p:nvSpPr>
          <p:spPr>
            <a:xfrm>
              <a:off x="6147109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à coins arrondis 81"/>
            <p:cNvSpPr/>
            <p:nvPr/>
          </p:nvSpPr>
          <p:spPr>
            <a:xfrm>
              <a:off x="7394866" y="4468342"/>
              <a:ext cx="152400" cy="737064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à coins arrondis 82"/>
            <p:cNvSpPr/>
            <p:nvPr/>
          </p:nvSpPr>
          <p:spPr>
            <a:xfrm>
              <a:off x="7159594" y="4460326"/>
              <a:ext cx="152400" cy="737064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er 65"/>
          <p:cNvGrpSpPr/>
          <p:nvPr/>
        </p:nvGrpSpPr>
        <p:grpSpPr>
          <a:xfrm>
            <a:off x="3302618" y="2710914"/>
            <a:ext cx="2433197" cy="322243"/>
            <a:chOff x="1550512" y="4315576"/>
            <a:chExt cx="6432546" cy="991687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6" name="Rectangle à coins arrondis 55"/>
            <p:cNvSpPr/>
            <p:nvPr/>
          </p:nvSpPr>
          <p:spPr>
            <a:xfrm>
              <a:off x="1550512" y="4462990"/>
              <a:ext cx="6432546" cy="73706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Ellipse 56"/>
            <p:cNvSpPr/>
            <p:nvPr/>
          </p:nvSpPr>
          <p:spPr>
            <a:xfrm>
              <a:off x="2756611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Ellipse 57"/>
            <p:cNvSpPr/>
            <p:nvPr/>
          </p:nvSpPr>
          <p:spPr>
            <a:xfrm>
              <a:off x="3095662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Ellipse 58"/>
            <p:cNvSpPr/>
            <p:nvPr/>
          </p:nvSpPr>
          <p:spPr>
            <a:xfrm>
              <a:off x="3434713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Ellipse 59"/>
            <p:cNvSpPr/>
            <p:nvPr/>
          </p:nvSpPr>
          <p:spPr>
            <a:xfrm>
              <a:off x="3773764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Ellipse 60"/>
            <p:cNvSpPr/>
            <p:nvPr/>
          </p:nvSpPr>
          <p:spPr>
            <a:xfrm>
              <a:off x="4112815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Ellipse 61"/>
            <p:cNvSpPr/>
            <p:nvPr/>
          </p:nvSpPr>
          <p:spPr>
            <a:xfrm>
              <a:off x="4451866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Ellipse 62"/>
            <p:cNvSpPr/>
            <p:nvPr/>
          </p:nvSpPr>
          <p:spPr>
            <a:xfrm>
              <a:off x="4790917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Ellipse 63"/>
            <p:cNvSpPr/>
            <p:nvPr/>
          </p:nvSpPr>
          <p:spPr>
            <a:xfrm>
              <a:off x="5129968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469019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Ellipse 65"/>
            <p:cNvSpPr/>
            <p:nvPr/>
          </p:nvSpPr>
          <p:spPr>
            <a:xfrm>
              <a:off x="5808069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Ellipse 66"/>
            <p:cNvSpPr/>
            <p:nvPr/>
          </p:nvSpPr>
          <p:spPr>
            <a:xfrm>
              <a:off x="6147109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à coins arrondis 67"/>
            <p:cNvSpPr/>
            <p:nvPr/>
          </p:nvSpPr>
          <p:spPr>
            <a:xfrm>
              <a:off x="7394866" y="4468342"/>
              <a:ext cx="152400" cy="737064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159594" y="4460326"/>
              <a:ext cx="152400" cy="737064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379" name="ZoneTexte 36"/>
          <p:cNvSpPr txBox="1">
            <a:spLocks noChangeArrowheads="1"/>
          </p:cNvSpPr>
          <p:nvPr/>
        </p:nvSpPr>
        <p:spPr bwMode="auto">
          <a:xfrm>
            <a:off x="3735885" y="2333625"/>
            <a:ext cx="1475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800">
                <a:latin typeface="Arial" pitchFamily="34" charset="0"/>
              </a:rPr>
              <a:t>PthXo3</a:t>
            </a:r>
            <a:r>
              <a:rPr lang="fr-FR" altLang="en-US" sz="1800" baseline="-25000">
                <a:latin typeface="Arial" pitchFamily="34" charset="0"/>
              </a:rPr>
              <a:t>PXO61</a:t>
            </a:r>
          </a:p>
        </p:txBody>
      </p:sp>
      <p:sp>
        <p:nvSpPr>
          <p:cNvPr id="15380" name="ZoneTexte 37"/>
          <p:cNvSpPr txBox="1">
            <a:spLocks noChangeArrowheads="1"/>
          </p:cNvSpPr>
          <p:nvPr/>
        </p:nvSpPr>
        <p:spPr bwMode="auto">
          <a:xfrm>
            <a:off x="5258489" y="3706813"/>
            <a:ext cx="5389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600" i="1">
                <a:latin typeface="Arial" pitchFamily="34" charset="0"/>
              </a:rPr>
              <a:t>tal5</a:t>
            </a:r>
          </a:p>
        </p:txBody>
      </p:sp>
      <p:grpSp>
        <p:nvGrpSpPr>
          <p:cNvPr id="11" name="Grouper 65"/>
          <p:cNvGrpSpPr/>
          <p:nvPr/>
        </p:nvGrpSpPr>
        <p:grpSpPr>
          <a:xfrm>
            <a:off x="5178209" y="2070141"/>
            <a:ext cx="2433197" cy="322243"/>
            <a:chOff x="1550512" y="4315576"/>
            <a:chExt cx="6432546" cy="991687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2" name="Rectangle à coins arrondis 41"/>
            <p:cNvSpPr/>
            <p:nvPr/>
          </p:nvSpPr>
          <p:spPr>
            <a:xfrm>
              <a:off x="1550512" y="4462990"/>
              <a:ext cx="6432546" cy="73706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Ellipse 42"/>
            <p:cNvSpPr/>
            <p:nvPr/>
          </p:nvSpPr>
          <p:spPr>
            <a:xfrm>
              <a:off x="2756611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095662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434713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773764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112815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451866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790917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129968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Ellipse 50"/>
            <p:cNvSpPr/>
            <p:nvPr/>
          </p:nvSpPr>
          <p:spPr>
            <a:xfrm>
              <a:off x="5469019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Ellipse 51"/>
            <p:cNvSpPr/>
            <p:nvPr/>
          </p:nvSpPr>
          <p:spPr>
            <a:xfrm>
              <a:off x="5808069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Ellipse 52"/>
            <p:cNvSpPr/>
            <p:nvPr/>
          </p:nvSpPr>
          <p:spPr>
            <a:xfrm>
              <a:off x="6147109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7394866" y="4468342"/>
              <a:ext cx="152400" cy="737064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7159594" y="4460326"/>
              <a:ext cx="152400" cy="737064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382" name="ZoneTexte 39"/>
          <p:cNvSpPr txBox="1">
            <a:spLocks noChangeArrowheads="1"/>
          </p:cNvSpPr>
          <p:nvPr/>
        </p:nvSpPr>
        <p:spPr bwMode="auto">
          <a:xfrm>
            <a:off x="5896896" y="1700213"/>
            <a:ext cx="9962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n-US" sz="1800">
                <a:latin typeface="Arial" pitchFamily="34" charset="0"/>
              </a:rPr>
              <a:t>Tal5</a:t>
            </a:r>
            <a:r>
              <a:rPr lang="fr-FR" altLang="en-US" sz="1800" baseline="-25000">
                <a:latin typeface="Arial" pitchFamily="34" charset="0"/>
              </a:rPr>
              <a:t>MAI1</a:t>
            </a:r>
          </a:p>
        </p:txBody>
      </p:sp>
      <p:sp>
        <p:nvSpPr>
          <p:cNvPr id="15383" name="ZoneTexte 40"/>
          <p:cNvSpPr txBox="1">
            <a:spLocks noChangeArrowheads="1"/>
          </p:cNvSpPr>
          <p:nvPr/>
        </p:nvSpPr>
        <p:spPr bwMode="auto">
          <a:xfrm>
            <a:off x="3771994" y="4875214"/>
            <a:ext cx="1466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800">
                <a:latin typeface="Arial" pitchFamily="34" charset="0"/>
              </a:rPr>
              <a:t>AvrXa7</a:t>
            </a:r>
            <a:r>
              <a:rPr lang="fr-FR" altLang="en-US" sz="1800" baseline="-25000">
                <a:latin typeface="Arial" pitchFamily="34" charset="0"/>
              </a:rPr>
              <a:t>PXO86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2204746" y="1916114"/>
            <a:ext cx="2199641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i="1" dirty="0">
                <a:solidFill>
                  <a:srgbClr val="6075DD"/>
                </a:solidFill>
              </a:rPr>
              <a:t> Philippines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34604" y="2287588"/>
            <a:ext cx="246253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i="1" dirty="0">
                <a:solidFill>
                  <a:srgbClr val="FF6600"/>
                </a:solidFill>
              </a:rPr>
              <a:t>Burkina Faso</a:t>
            </a:r>
          </a:p>
        </p:txBody>
      </p:sp>
      <p:sp>
        <p:nvSpPr>
          <p:cNvPr id="15386" name="Rectangle 1"/>
          <p:cNvSpPr>
            <a:spLocks noChangeArrowheads="1"/>
          </p:cNvSpPr>
          <p:nvPr/>
        </p:nvSpPr>
        <p:spPr bwMode="auto">
          <a:xfrm>
            <a:off x="0" y="5517232"/>
            <a:ext cx="992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en-US" sz="2400" i="1" dirty="0">
                <a:latin typeface="Lucida Grande"/>
              </a:rPr>
              <a:t>…of </a:t>
            </a:r>
            <a:r>
              <a:rPr lang="fr-FR" altLang="en-US" sz="2400" i="1" dirty="0" err="1">
                <a:latin typeface="Lucida Grande"/>
              </a:rPr>
              <a:t>different</a:t>
            </a:r>
            <a:r>
              <a:rPr lang="fr-FR" altLang="en-US" sz="2400" i="1" dirty="0">
                <a:latin typeface="Lucida Grande"/>
              </a:rPr>
              <a:t> </a:t>
            </a:r>
            <a:r>
              <a:rPr lang="fr-FR" altLang="en-US" sz="2400" i="1" dirty="0" err="1">
                <a:latin typeface="Lucida Grande"/>
              </a:rPr>
              <a:t>geographic</a:t>
            </a:r>
            <a:r>
              <a:rPr lang="fr-FR" altLang="en-US" sz="2400" i="1" dirty="0">
                <a:latin typeface="Lucida Grande"/>
              </a:rPr>
              <a:t> </a:t>
            </a:r>
            <a:r>
              <a:rPr lang="fr-FR" altLang="en-US" sz="2400" i="1" dirty="0" err="1">
                <a:latin typeface="Lucida Grande"/>
              </a:rPr>
              <a:t>origins</a:t>
            </a:r>
            <a:r>
              <a:rPr lang="fr-FR" altLang="en-US" sz="2400" i="1" dirty="0">
                <a:latin typeface="Lucida Grande"/>
              </a:rPr>
              <a:t> and </a:t>
            </a:r>
            <a:r>
              <a:rPr lang="fr-FR" altLang="en-US" sz="2400" i="1" dirty="0" err="1">
                <a:latin typeface="Lucida Grande"/>
              </a:rPr>
              <a:t>lineages</a:t>
            </a:r>
            <a:endParaRPr lang="en-US" altLang="en-US" sz="2400" i="1" dirty="0">
              <a:latin typeface="Lucida Grande"/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5309396" y="1331913"/>
            <a:ext cx="883575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i="1" dirty="0">
                <a:solidFill>
                  <a:srgbClr val="D10202"/>
                </a:solidFill>
              </a:rPr>
              <a:t>Mali</a:t>
            </a:r>
          </a:p>
        </p:txBody>
      </p:sp>
      <p:sp>
        <p:nvSpPr>
          <p:cNvPr id="15388" name="TextBox 19"/>
          <p:cNvSpPr txBox="1">
            <a:spLocks noChangeArrowheads="1"/>
          </p:cNvSpPr>
          <p:nvPr/>
        </p:nvSpPr>
        <p:spPr bwMode="auto">
          <a:xfrm>
            <a:off x="8028307" y="4356100"/>
            <a:ext cx="168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en-US" sz="1800" b="1">
                <a:solidFill>
                  <a:srgbClr val="099C1D"/>
                </a:solidFill>
                <a:latin typeface="Arial" pitchFamily="34" charset="0"/>
              </a:rPr>
              <a:t>Susceptibility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7106740" y="6237312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i="1" dirty="0" smtClean="0">
                <a:solidFill>
                  <a:schemeClr val="tx1"/>
                </a:solidFill>
                <a:latin typeface="Lucida Grande"/>
              </a:rPr>
              <a:t>B. </a:t>
            </a:r>
            <a:r>
              <a:rPr lang="fr-FR" altLang="en-US" i="1" dirty="0" err="1" smtClean="0">
                <a:solidFill>
                  <a:schemeClr val="tx1"/>
                </a:solidFill>
                <a:latin typeface="Lucida Grande"/>
              </a:rPr>
              <a:t>Szurek</a:t>
            </a:r>
            <a:r>
              <a:rPr lang="fr-FR" altLang="en-US" i="1" dirty="0" smtClean="0">
                <a:solidFill>
                  <a:schemeClr val="tx1"/>
                </a:solidFill>
                <a:latin typeface="Lucida Grande"/>
              </a:rPr>
              <a:t>, FR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/>
          <p:cNvCxnSpPr>
            <a:endCxn id="29" idx="1"/>
          </p:cNvCxnSpPr>
          <p:nvPr/>
        </p:nvCxnSpPr>
        <p:spPr>
          <a:xfrm flipV="1">
            <a:off x="1730111" y="3889377"/>
            <a:ext cx="5855891" cy="4764"/>
          </a:xfrm>
          <a:prstGeom prst="line">
            <a:avLst/>
          </a:prstGeom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166"/>
          <p:cNvGrpSpPr/>
          <p:nvPr/>
        </p:nvGrpSpPr>
        <p:grpSpPr>
          <a:xfrm>
            <a:off x="4970942" y="3731887"/>
            <a:ext cx="862603" cy="324700"/>
            <a:chOff x="3147588" y="2474766"/>
            <a:chExt cx="796249" cy="3247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1" name="Ellipse 110"/>
            <p:cNvSpPr/>
            <p:nvPr/>
          </p:nvSpPr>
          <p:spPr>
            <a:xfrm>
              <a:off x="3630920" y="2474766"/>
              <a:ext cx="312917" cy="324700"/>
            </a:xfrm>
            <a:prstGeom prst="ellipse">
              <a:avLst/>
            </a:prstGeom>
            <a:grpFill/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2" name="Ellipse 111"/>
            <p:cNvSpPr/>
            <p:nvPr/>
          </p:nvSpPr>
          <p:spPr>
            <a:xfrm>
              <a:off x="3147588" y="2474766"/>
              <a:ext cx="312917" cy="324700"/>
            </a:xfrm>
            <a:prstGeom prst="ellipse">
              <a:avLst/>
            </a:prstGeom>
            <a:grpFill/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3" name="Rectangle à coins arrondis 112"/>
            <p:cNvSpPr/>
            <p:nvPr/>
          </p:nvSpPr>
          <p:spPr>
            <a:xfrm>
              <a:off x="3270623" y="2474766"/>
              <a:ext cx="544095" cy="324700"/>
            </a:xfrm>
            <a:prstGeom prst="roundRect">
              <a:avLst/>
            </a:prstGeom>
            <a:grpFill/>
            <a:ln w="190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er 96"/>
          <p:cNvGrpSpPr/>
          <p:nvPr/>
        </p:nvGrpSpPr>
        <p:grpSpPr>
          <a:xfrm>
            <a:off x="4325439" y="3446067"/>
            <a:ext cx="862603" cy="324700"/>
            <a:chOff x="3147588" y="2474766"/>
            <a:chExt cx="796249" cy="324700"/>
          </a:xfrm>
          <a:solidFill>
            <a:srgbClr val="FFFF00"/>
          </a:solidFill>
        </p:grpSpPr>
        <p:sp>
          <p:nvSpPr>
            <p:cNvPr id="108" name="Ellipse 107"/>
            <p:cNvSpPr/>
            <p:nvPr/>
          </p:nvSpPr>
          <p:spPr>
            <a:xfrm>
              <a:off x="3630920" y="2474766"/>
              <a:ext cx="312917" cy="324700"/>
            </a:xfrm>
            <a:prstGeom prst="ellipse">
              <a:avLst/>
            </a:prstGeom>
            <a:grp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9" name="Ellipse 108"/>
            <p:cNvSpPr/>
            <p:nvPr/>
          </p:nvSpPr>
          <p:spPr>
            <a:xfrm>
              <a:off x="3147588" y="2474766"/>
              <a:ext cx="312917" cy="324700"/>
            </a:xfrm>
            <a:prstGeom prst="ellipse">
              <a:avLst/>
            </a:prstGeom>
            <a:grp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0" name="Rectangle à coins arrondis 109"/>
            <p:cNvSpPr/>
            <p:nvPr/>
          </p:nvSpPr>
          <p:spPr>
            <a:xfrm>
              <a:off x="3270623" y="2474766"/>
              <a:ext cx="544095" cy="324700"/>
            </a:xfrm>
            <a:prstGeom prst="roundRect">
              <a:avLst/>
            </a:prstGeom>
            <a:grp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Flèche vers la droite 73"/>
          <p:cNvSpPr/>
          <p:nvPr/>
        </p:nvSpPr>
        <p:spPr>
          <a:xfrm>
            <a:off x="7586002" y="3576639"/>
            <a:ext cx="2292482" cy="625475"/>
          </a:xfrm>
          <a:prstGeom prst="rightArrow">
            <a:avLst/>
          </a:prstGeom>
          <a:solidFill>
            <a:srgbClr val="FFFFFF"/>
          </a:solid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i="1" dirty="0">
                <a:solidFill>
                  <a:schemeClr val="tx1"/>
                </a:solidFill>
              </a:rPr>
              <a:t>SWEET14</a:t>
            </a:r>
          </a:p>
        </p:txBody>
      </p:sp>
      <p:grpSp>
        <p:nvGrpSpPr>
          <p:cNvPr id="5" name="Grouper 75"/>
          <p:cNvGrpSpPr/>
          <p:nvPr/>
        </p:nvGrpSpPr>
        <p:grpSpPr>
          <a:xfrm>
            <a:off x="2712804" y="3726967"/>
            <a:ext cx="862603" cy="324700"/>
            <a:chOff x="3147588" y="2474766"/>
            <a:chExt cx="796249" cy="324700"/>
          </a:xfrm>
          <a:solidFill>
            <a:srgbClr val="7030A0"/>
          </a:solidFill>
        </p:grpSpPr>
        <p:sp>
          <p:nvSpPr>
            <p:cNvPr id="103" name="Ellipse 102"/>
            <p:cNvSpPr/>
            <p:nvPr/>
          </p:nvSpPr>
          <p:spPr>
            <a:xfrm>
              <a:off x="3630920" y="2474766"/>
              <a:ext cx="312917" cy="324700"/>
            </a:xfrm>
            <a:prstGeom prst="ellipse">
              <a:avLst/>
            </a:prstGeom>
            <a:grp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4" name="Ellipse 103"/>
            <p:cNvSpPr/>
            <p:nvPr/>
          </p:nvSpPr>
          <p:spPr>
            <a:xfrm>
              <a:off x="3147588" y="2474766"/>
              <a:ext cx="312917" cy="324700"/>
            </a:xfrm>
            <a:prstGeom prst="ellipse">
              <a:avLst/>
            </a:prstGeom>
            <a:grp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5" name="Rectangle à coins arrondis 104"/>
            <p:cNvSpPr/>
            <p:nvPr/>
          </p:nvSpPr>
          <p:spPr>
            <a:xfrm>
              <a:off x="3270623" y="2474766"/>
              <a:ext cx="544095" cy="324700"/>
            </a:xfrm>
            <a:prstGeom prst="roundRect">
              <a:avLst/>
            </a:prstGeom>
            <a:grp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er 65"/>
          <p:cNvGrpSpPr/>
          <p:nvPr/>
        </p:nvGrpSpPr>
        <p:grpSpPr>
          <a:xfrm>
            <a:off x="1017953" y="3064212"/>
            <a:ext cx="2433197" cy="322243"/>
            <a:chOff x="1550512" y="4315576"/>
            <a:chExt cx="6432546" cy="991687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9" name="Rectangle à coins arrondis 88"/>
            <p:cNvSpPr/>
            <p:nvPr/>
          </p:nvSpPr>
          <p:spPr>
            <a:xfrm>
              <a:off x="1550512" y="4462990"/>
              <a:ext cx="6432546" cy="73706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Ellipse 89"/>
            <p:cNvSpPr/>
            <p:nvPr/>
          </p:nvSpPr>
          <p:spPr>
            <a:xfrm>
              <a:off x="2756611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Ellipse 90"/>
            <p:cNvSpPr/>
            <p:nvPr/>
          </p:nvSpPr>
          <p:spPr>
            <a:xfrm>
              <a:off x="3095662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Ellipse 91"/>
            <p:cNvSpPr/>
            <p:nvPr/>
          </p:nvSpPr>
          <p:spPr>
            <a:xfrm>
              <a:off x="3434713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Ellipse 92"/>
            <p:cNvSpPr/>
            <p:nvPr/>
          </p:nvSpPr>
          <p:spPr>
            <a:xfrm>
              <a:off x="3773764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Ellipse 93"/>
            <p:cNvSpPr/>
            <p:nvPr/>
          </p:nvSpPr>
          <p:spPr>
            <a:xfrm>
              <a:off x="4112815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Ellipse 94"/>
            <p:cNvSpPr/>
            <p:nvPr/>
          </p:nvSpPr>
          <p:spPr>
            <a:xfrm>
              <a:off x="4451866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Ellipse 95"/>
            <p:cNvSpPr/>
            <p:nvPr/>
          </p:nvSpPr>
          <p:spPr>
            <a:xfrm>
              <a:off x="4790917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Ellipse 96"/>
            <p:cNvSpPr/>
            <p:nvPr/>
          </p:nvSpPr>
          <p:spPr>
            <a:xfrm>
              <a:off x="5129968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Ellipse 97"/>
            <p:cNvSpPr/>
            <p:nvPr/>
          </p:nvSpPr>
          <p:spPr>
            <a:xfrm>
              <a:off x="5469019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Ellipse 98"/>
            <p:cNvSpPr/>
            <p:nvPr/>
          </p:nvSpPr>
          <p:spPr>
            <a:xfrm>
              <a:off x="5808069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6147109" y="4315576"/>
              <a:ext cx="361827" cy="9916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Rectangle à coins arrondis 100"/>
            <p:cNvSpPr/>
            <p:nvPr/>
          </p:nvSpPr>
          <p:spPr>
            <a:xfrm>
              <a:off x="7394866" y="4468342"/>
              <a:ext cx="152400" cy="737064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ctangle à coins arrondis 101"/>
            <p:cNvSpPr/>
            <p:nvPr/>
          </p:nvSpPr>
          <p:spPr>
            <a:xfrm>
              <a:off x="7159594" y="4460326"/>
              <a:ext cx="152400" cy="737064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6" name="Ellipse 85"/>
          <p:cNvSpPr/>
          <p:nvPr/>
        </p:nvSpPr>
        <p:spPr>
          <a:xfrm>
            <a:off x="4839876" y="3727202"/>
            <a:ext cx="338993" cy="3247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4316266" y="3727202"/>
            <a:ext cx="338993" cy="3247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88" name="Rectangle à coins arrondis 87"/>
          <p:cNvSpPr/>
          <p:nvPr/>
        </p:nvSpPr>
        <p:spPr>
          <a:xfrm>
            <a:off x="4449554" y="3727202"/>
            <a:ext cx="589436" cy="3247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i="1" dirty="0">
              <a:solidFill>
                <a:schemeClr val="tx1"/>
              </a:solidFill>
            </a:endParaRPr>
          </a:p>
        </p:txBody>
      </p:sp>
      <p:sp>
        <p:nvSpPr>
          <p:cNvPr id="16393" name="ZoneTexte 33"/>
          <p:cNvSpPr txBox="1">
            <a:spLocks noChangeArrowheads="1"/>
          </p:cNvSpPr>
          <p:nvPr/>
        </p:nvSpPr>
        <p:spPr bwMode="auto">
          <a:xfrm>
            <a:off x="1660579" y="2673350"/>
            <a:ext cx="101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800">
                <a:latin typeface="Arial" pitchFamily="34" charset="0"/>
              </a:rPr>
              <a:t>TalC</a:t>
            </a:r>
            <a:r>
              <a:rPr lang="fr-FR" altLang="en-US" sz="1800" baseline="-25000">
                <a:latin typeface="Arial" pitchFamily="34" charset="0"/>
              </a:rPr>
              <a:t>BAI3</a:t>
            </a:r>
          </a:p>
        </p:txBody>
      </p:sp>
      <p:grpSp>
        <p:nvGrpSpPr>
          <p:cNvPr id="8" name="Grouper 65"/>
          <p:cNvGrpSpPr/>
          <p:nvPr/>
        </p:nvGrpSpPr>
        <p:grpSpPr>
          <a:xfrm>
            <a:off x="3320963" y="4578394"/>
            <a:ext cx="2433197" cy="322243"/>
            <a:chOff x="1550512" y="4315576"/>
            <a:chExt cx="6432546" cy="991687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0" name="Rectangle à coins arrondis 69"/>
            <p:cNvSpPr/>
            <p:nvPr/>
          </p:nvSpPr>
          <p:spPr>
            <a:xfrm>
              <a:off x="1550512" y="4462990"/>
              <a:ext cx="6432546" cy="73706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Ellipse 70"/>
            <p:cNvSpPr/>
            <p:nvPr/>
          </p:nvSpPr>
          <p:spPr>
            <a:xfrm>
              <a:off x="2756611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Ellipse 71"/>
            <p:cNvSpPr/>
            <p:nvPr/>
          </p:nvSpPr>
          <p:spPr>
            <a:xfrm>
              <a:off x="3095662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Ellipse 72"/>
            <p:cNvSpPr/>
            <p:nvPr/>
          </p:nvSpPr>
          <p:spPr>
            <a:xfrm>
              <a:off x="3434713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Ellipse 73"/>
            <p:cNvSpPr/>
            <p:nvPr/>
          </p:nvSpPr>
          <p:spPr>
            <a:xfrm>
              <a:off x="3773764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Ellipse 74"/>
            <p:cNvSpPr/>
            <p:nvPr/>
          </p:nvSpPr>
          <p:spPr>
            <a:xfrm>
              <a:off x="4112815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Ellipse 75"/>
            <p:cNvSpPr/>
            <p:nvPr/>
          </p:nvSpPr>
          <p:spPr>
            <a:xfrm>
              <a:off x="4451866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Ellipse 76"/>
            <p:cNvSpPr/>
            <p:nvPr/>
          </p:nvSpPr>
          <p:spPr>
            <a:xfrm>
              <a:off x="4790917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Ellipse 77"/>
            <p:cNvSpPr/>
            <p:nvPr/>
          </p:nvSpPr>
          <p:spPr>
            <a:xfrm>
              <a:off x="5129968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Ellipse 78"/>
            <p:cNvSpPr/>
            <p:nvPr/>
          </p:nvSpPr>
          <p:spPr>
            <a:xfrm>
              <a:off x="5469019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Ellipse 79"/>
            <p:cNvSpPr/>
            <p:nvPr/>
          </p:nvSpPr>
          <p:spPr>
            <a:xfrm>
              <a:off x="5808069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Ellipse 80"/>
            <p:cNvSpPr/>
            <p:nvPr/>
          </p:nvSpPr>
          <p:spPr>
            <a:xfrm>
              <a:off x="6147109" y="4315576"/>
              <a:ext cx="361827" cy="991687"/>
            </a:xfrm>
            <a:prstGeom prst="ellipse">
              <a:avLst/>
            </a:prstGeom>
            <a:solidFill>
              <a:srgbClr val="008000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à coins arrondis 81"/>
            <p:cNvSpPr/>
            <p:nvPr/>
          </p:nvSpPr>
          <p:spPr>
            <a:xfrm>
              <a:off x="7394866" y="4468342"/>
              <a:ext cx="152400" cy="737064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à coins arrondis 82"/>
            <p:cNvSpPr/>
            <p:nvPr/>
          </p:nvSpPr>
          <p:spPr>
            <a:xfrm>
              <a:off x="7159594" y="4460326"/>
              <a:ext cx="152400" cy="737064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er 65"/>
          <p:cNvGrpSpPr/>
          <p:nvPr/>
        </p:nvGrpSpPr>
        <p:grpSpPr>
          <a:xfrm>
            <a:off x="3302618" y="2710914"/>
            <a:ext cx="2433197" cy="322243"/>
            <a:chOff x="1550512" y="4315576"/>
            <a:chExt cx="6432546" cy="991687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6" name="Rectangle à coins arrondis 55"/>
            <p:cNvSpPr/>
            <p:nvPr/>
          </p:nvSpPr>
          <p:spPr>
            <a:xfrm>
              <a:off x="1550512" y="4462990"/>
              <a:ext cx="6432546" cy="73706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Ellipse 56"/>
            <p:cNvSpPr/>
            <p:nvPr/>
          </p:nvSpPr>
          <p:spPr>
            <a:xfrm>
              <a:off x="2756611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Ellipse 57"/>
            <p:cNvSpPr/>
            <p:nvPr/>
          </p:nvSpPr>
          <p:spPr>
            <a:xfrm>
              <a:off x="3095662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Ellipse 58"/>
            <p:cNvSpPr/>
            <p:nvPr/>
          </p:nvSpPr>
          <p:spPr>
            <a:xfrm>
              <a:off x="3434713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Ellipse 59"/>
            <p:cNvSpPr/>
            <p:nvPr/>
          </p:nvSpPr>
          <p:spPr>
            <a:xfrm>
              <a:off x="3773764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Ellipse 60"/>
            <p:cNvSpPr/>
            <p:nvPr/>
          </p:nvSpPr>
          <p:spPr>
            <a:xfrm>
              <a:off x="4112815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Ellipse 61"/>
            <p:cNvSpPr/>
            <p:nvPr/>
          </p:nvSpPr>
          <p:spPr>
            <a:xfrm>
              <a:off x="4451866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Ellipse 62"/>
            <p:cNvSpPr/>
            <p:nvPr/>
          </p:nvSpPr>
          <p:spPr>
            <a:xfrm>
              <a:off x="4790917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Ellipse 63"/>
            <p:cNvSpPr/>
            <p:nvPr/>
          </p:nvSpPr>
          <p:spPr>
            <a:xfrm>
              <a:off x="5129968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469019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Ellipse 65"/>
            <p:cNvSpPr/>
            <p:nvPr/>
          </p:nvSpPr>
          <p:spPr>
            <a:xfrm>
              <a:off x="5808069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Ellipse 66"/>
            <p:cNvSpPr/>
            <p:nvPr/>
          </p:nvSpPr>
          <p:spPr>
            <a:xfrm>
              <a:off x="6147109" y="4315576"/>
              <a:ext cx="361827" cy="991687"/>
            </a:xfrm>
            <a:prstGeom prst="ellipse">
              <a:avLst/>
            </a:prstGeom>
            <a:solidFill>
              <a:srgbClr val="3366F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à coins arrondis 67"/>
            <p:cNvSpPr/>
            <p:nvPr/>
          </p:nvSpPr>
          <p:spPr>
            <a:xfrm>
              <a:off x="7394866" y="4468342"/>
              <a:ext cx="152400" cy="737064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159594" y="4460326"/>
              <a:ext cx="152400" cy="737064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396" name="ZoneTexte 36"/>
          <p:cNvSpPr txBox="1">
            <a:spLocks noChangeArrowheads="1"/>
          </p:cNvSpPr>
          <p:nvPr/>
        </p:nvSpPr>
        <p:spPr bwMode="auto">
          <a:xfrm>
            <a:off x="3735885" y="2333625"/>
            <a:ext cx="1475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800">
                <a:latin typeface="Arial" pitchFamily="34" charset="0"/>
              </a:rPr>
              <a:t>PthXo3</a:t>
            </a:r>
            <a:r>
              <a:rPr lang="fr-FR" altLang="en-US" sz="1800" baseline="-25000">
                <a:latin typeface="Arial" pitchFamily="34" charset="0"/>
              </a:rPr>
              <a:t>PXO61</a:t>
            </a:r>
          </a:p>
        </p:txBody>
      </p:sp>
      <p:grpSp>
        <p:nvGrpSpPr>
          <p:cNvPr id="10" name="Grouper 65"/>
          <p:cNvGrpSpPr/>
          <p:nvPr/>
        </p:nvGrpSpPr>
        <p:grpSpPr>
          <a:xfrm>
            <a:off x="5178209" y="2070141"/>
            <a:ext cx="2433197" cy="322243"/>
            <a:chOff x="1550512" y="4315576"/>
            <a:chExt cx="6432546" cy="991687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2" name="Rectangle à coins arrondis 41"/>
            <p:cNvSpPr/>
            <p:nvPr/>
          </p:nvSpPr>
          <p:spPr>
            <a:xfrm>
              <a:off x="1550512" y="4462990"/>
              <a:ext cx="6432546" cy="73706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Ellipse 42"/>
            <p:cNvSpPr/>
            <p:nvPr/>
          </p:nvSpPr>
          <p:spPr>
            <a:xfrm>
              <a:off x="2756611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095662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434713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773764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112815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451866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790917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129968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Ellipse 50"/>
            <p:cNvSpPr/>
            <p:nvPr/>
          </p:nvSpPr>
          <p:spPr>
            <a:xfrm>
              <a:off x="5469019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Ellipse 51"/>
            <p:cNvSpPr/>
            <p:nvPr/>
          </p:nvSpPr>
          <p:spPr>
            <a:xfrm>
              <a:off x="5808069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Ellipse 52"/>
            <p:cNvSpPr/>
            <p:nvPr/>
          </p:nvSpPr>
          <p:spPr>
            <a:xfrm>
              <a:off x="6147109" y="4315576"/>
              <a:ext cx="361827" cy="991687"/>
            </a:xfrm>
            <a:prstGeom prst="ellipse">
              <a:avLst/>
            </a:prstGeom>
            <a:solidFill>
              <a:srgbClr val="DE3C3F"/>
            </a:solidFill>
            <a:ln w="158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7394866" y="4468342"/>
              <a:ext cx="152400" cy="737064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7159594" y="4460326"/>
              <a:ext cx="152400" cy="737064"/>
            </a:xfrm>
            <a:prstGeom prst="round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398" name="ZoneTexte 39"/>
          <p:cNvSpPr txBox="1">
            <a:spLocks noChangeArrowheads="1"/>
          </p:cNvSpPr>
          <p:nvPr/>
        </p:nvSpPr>
        <p:spPr bwMode="auto">
          <a:xfrm>
            <a:off x="5896896" y="1700213"/>
            <a:ext cx="9962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n-US" sz="1800">
                <a:latin typeface="Arial" pitchFamily="34" charset="0"/>
              </a:rPr>
              <a:t>Tal5</a:t>
            </a:r>
            <a:r>
              <a:rPr lang="fr-FR" altLang="en-US" sz="1800" baseline="-25000">
                <a:latin typeface="Arial" pitchFamily="34" charset="0"/>
              </a:rPr>
              <a:t>MAI1</a:t>
            </a:r>
          </a:p>
        </p:txBody>
      </p:sp>
      <p:sp>
        <p:nvSpPr>
          <p:cNvPr id="16399" name="ZoneTexte 40"/>
          <p:cNvSpPr txBox="1">
            <a:spLocks noChangeArrowheads="1"/>
          </p:cNvSpPr>
          <p:nvPr/>
        </p:nvSpPr>
        <p:spPr bwMode="auto">
          <a:xfrm>
            <a:off x="3771994" y="4875214"/>
            <a:ext cx="1466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800">
                <a:latin typeface="Arial" pitchFamily="34" charset="0"/>
              </a:rPr>
              <a:t>AvrXa7</a:t>
            </a:r>
            <a:r>
              <a:rPr lang="fr-FR" altLang="en-US" sz="1800" baseline="-25000">
                <a:latin typeface="Arial" pitchFamily="34" charset="0"/>
              </a:rPr>
              <a:t>PXO86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2204746" y="1916114"/>
            <a:ext cx="2199641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i="1" dirty="0">
                <a:solidFill>
                  <a:srgbClr val="6075DD"/>
                </a:solidFill>
              </a:rPr>
              <a:t> Philippines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34604" y="2287588"/>
            <a:ext cx="246253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i="1" dirty="0">
                <a:solidFill>
                  <a:srgbClr val="FF6600"/>
                </a:solidFill>
              </a:rPr>
              <a:t>Burkina Faso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5309396" y="1331913"/>
            <a:ext cx="883575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i="1" dirty="0">
                <a:solidFill>
                  <a:srgbClr val="D10202"/>
                </a:solidFill>
              </a:rPr>
              <a:t>Mali</a:t>
            </a:r>
          </a:p>
        </p:txBody>
      </p:sp>
      <p:sp>
        <p:nvSpPr>
          <p:cNvPr id="16404" name="ZoneTexte 117"/>
          <p:cNvSpPr txBox="1">
            <a:spLocks noChangeArrowheads="1"/>
          </p:cNvSpPr>
          <p:nvPr/>
        </p:nvSpPr>
        <p:spPr bwMode="auto">
          <a:xfrm>
            <a:off x="5274464" y="3738563"/>
            <a:ext cx="309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600" i="1">
                <a:latin typeface="Arial" pitchFamily="34" charset="0"/>
              </a:rPr>
              <a:t>?</a:t>
            </a:r>
          </a:p>
        </p:txBody>
      </p:sp>
      <p:sp>
        <p:nvSpPr>
          <p:cNvPr id="120" name="Arrondir un rectangle avec un coin diagonal 119"/>
          <p:cNvSpPr/>
          <p:nvPr/>
        </p:nvSpPr>
        <p:spPr>
          <a:xfrm>
            <a:off x="740532" y="476672"/>
            <a:ext cx="9165000" cy="72000"/>
          </a:xfrm>
          <a:prstGeom prst="round2DiagRect">
            <a:avLst/>
          </a:prstGeom>
          <a:gradFill flip="none" rotWithShape="1">
            <a:gsLst>
              <a:gs pos="93000">
                <a:srgbClr val="E7FDDF"/>
              </a:gs>
              <a:gs pos="97000">
                <a:schemeClr val="bg1"/>
              </a:gs>
              <a:gs pos="0">
                <a:srgbClr val="50C947"/>
              </a:gs>
              <a:gs pos="39000">
                <a:srgbClr val="86FE72">
                  <a:alpha val="56863"/>
                </a:srgbClr>
              </a:gs>
              <a:gs pos="87000">
                <a:srgbClr val="DCFCD0"/>
              </a:gs>
              <a:gs pos="81000">
                <a:srgbClr val="BBF9A5">
                  <a:alpha val="2274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07" name="ZoneTexte 58"/>
          <p:cNvSpPr txBox="1">
            <a:spLocks noChangeArrowheads="1"/>
          </p:cNvSpPr>
          <p:nvPr/>
        </p:nvSpPr>
        <p:spPr bwMode="auto">
          <a:xfrm>
            <a:off x="0" y="0"/>
            <a:ext cx="990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n-US" sz="2400" i="1" dirty="0" smtClean="0">
                <a:latin typeface="Lucida Grande"/>
              </a:rPr>
              <a:t>BB </a:t>
            </a:r>
            <a:r>
              <a:rPr lang="fr-FR" altLang="en-US" sz="2400" i="1" dirty="0" err="1" smtClean="0">
                <a:latin typeface="Lucida Grande"/>
              </a:rPr>
              <a:t>resistance</a:t>
            </a:r>
            <a:r>
              <a:rPr lang="fr-FR" altLang="en-US" sz="2400" i="1" dirty="0" smtClean="0">
                <a:latin typeface="Lucida Grande"/>
              </a:rPr>
              <a:t> by TAL </a:t>
            </a:r>
            <a:r>
              <a:rPr lang="fr-FR" altLang="en-US" sz="2400" i="1" dirty="0" err="1" smtClean="0">
                <a:latin typeface="Lucida Grande"/>
              </a:rPr>
              <a:t>insensitive</a:t>
            </a:r>
            <a:r>
              <a:rPr lang="fr-FR" altLang="en-US" sz="2400" i="1" dirty="0" smtClean="0">
                <a:latin typeface="Lucida Grande"/>
              </a:rPr>
              <a:t> SWEET14 </a:t>
            </a:r>
            <a:r>
              <a:rPr lang="fr-FR" altLang="en-US" sz="2400" i="1" dirty="0" err="1" smtClean="0">
                <a:latin typeface="Lucida Grande"/>
              </a:rPr>
              <a:t>promoters</a:t>
            </a:r>
            <a:endParaRPr lang="fr-FR" altLang="en-US" sz="2400" i="1" dirty="0">
              <a:latin typeface="Lucida Grande"/>
            </a:endParaRPr>
          </a:p>
        </p:txBody>
      </p:sp>
      <p:sp>
        <p:nvSpPr>
          <p:cNvPr id="16408" name="TextBox 19"/>
          <p:cNvSpPr txBox="1">
            <a:spLocks noChangeArrowheads="1"/>
          </p:cNvSpPr>
          <p:nvPr/>
        </p:nvSpPr>
        <p:spPr bwMode="auto">
          <a:xfrm>
            <a:off x="7334198" y="4375150"/>
            <a:ext cx="25442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en-US" sz="1800" b="1">
                <a:solidFill>
                  <a:srgbClr val="FF0000"/>
                </a:solidFill>
                <a:latin typeface="Arial" pitchFamily="34" charset="0"/>
              </a:rPr>
              <a:t>Loss of susceptibility</a:t>
            </a:r>
          </a:p>
        </p:txBody>
      </p:sp>
      <p:cxnSp>
        <p:nvCxnSpPr>
          <p:cNvPr id="106" name="Connecteur droit 105"/>
          <p:cNvCxnSpPr/>
          <p:nvPr/>
        </p:nvCxnSpPr>
        <p:spPr>
          <a:xfrm flipV="1">
            <a:off x="3934653" y="3176589"/>
            <a:ext cx="1709473" cy="12604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H="1" flipV="1">
            <a:off x="4212026" y="3200489"/>
            <a:ext cx="966183" cy="117466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V="1">
            <a:off x="2397591" y="3444818"/>
            <a:ext cx="1365615" cy="10128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H="1" flipV="1">
            <a:off x="2931461" y="3476596"/>
            <a:ext cx="709688" cy="9191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7106740" y="6218148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i="1" dirty="0" smtClean="0">
                <a:solidFill>
                  <a:schemeClr val="tx1"/>
                </a:solidFill>
                <a:latin typeface="Lucida Grande"/>
              </a:rPr>
              <a:t>B. </a:t>
            </a:r>
            <a:r>
              <a:rPr lang="fr-FR" altLang="en-US" i="1" dirty="0" err="1" smtClean="0">
                <a:solidFill>
                  <a:schemeClr val="tx1"/>
                </a:solidFill>
                <a:latin typeface="Lucida Grande"/>
              </a:rPr>
              <a:t>Szurek</a:t>
            </a:r>
            <a:r>
              <a:rPr lang="fr-FR" altLang="en-US" i="1" dirty="0" smtClean="0">
                <a:solidFill>
                  <a:schemeClr val="tx1"/>
                </a:solidFill>
                <a:latin typeface="Lucida Grande"/>
              </a:rPr>
              <a:t>, FR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A7FBFB5-E742-438A-973F-6F0E2B12D981}" type="slidenum">
              <a:rPr lang="en-GB"/>
              <a:pPr/>
              <a:t>12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432720" y="548680"/>
            <a:ext cx="7651970" cy="849586"/>
          </a:xfrm>
        </p:spPr>
        <p:txBody>
          <a:bodyPr/>
          <a:lstStyle/>
          <a:p>
            <a:r>
              <a:rPr lang="en-GB" sz="3600" dirty="0" smtClean="0"/>
              <a:t>Working groups</a:t>
            </a:r>
            <a:endParaRPr lang="en-GB" sz="360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1136576" y="1916832"/>
            <a:ext cx="6984776" cy="2376264"/>
          </a:xfrm>
        </p:spPr>
        <p:txBody>
          <a:bodyPr/>
          <a:lstStyle/>
          <a:p>
            <a:pPr marL="0" lvl="0" indent="0" defTabSz="914400" eaLnBrk="0" fontAlgn="base" hangingPunct="0">
              <a:lnSpc>
                <a:spcPts val="2000"/>
              </a:lnSpc>
              <a:spcBef>
                <a:spcPts val="1600"/>
              </a:spcBef>
              <a:spcAft>
                <a:spcPct val="0"/>
              </a:spcAft>
              <a:buNone/>
              <a:defRPr/>
            </a:pPr>
            <a:r>
              <a:rPr lang="en-US" sz="1800" b="1" dirty="0" smtClean="0">
                <a:latin typeface="Arial" charset="0"/>
                <a:ea typeface="ＭＳ Ｐゴシック" charset="-128"/>
              </a:rPr>
              <a:t>WG1 Pathogen </a:t>
            </a:r>
            <a:r>
              <a:rPr lang="en-US" sz="1800" b="1" dirty="0">
                <a:latin typeface="Arial" charset="0"/>
                <a:ea typeface="ＭＳ Ｐゴシック" charset="-128"/>
              </a:rPr>
              <a:t>effectors and </a:t>
            </a:r>
            <a:r>
              <a:rPr lang="en-US" sz="1800" b="1" dirty="0" smtClean="0">
                <a:latin typeface="Arial" charset="0"/>
                <a:ea typeface="ＭＳ Ｐゴシック" charset="-128"/>
              </a:rPr>
              <a:t>virulence </a:t>
            </a:r>
          </a:p>
          <a:p>
            <a:pPr marL="0" indent="0" defTabSz="914400" eaLnBrk="0" fontAlgn="base" hangingPunct="0">
              <a:lnSpc>
                <a:spcPts val="2000"/>
              </a:lnSpc>
              <a:spcBef>
                <a:spcPts val="1600"/>
              </a:spcBef>
              <a:spcAft>
                <a:spcPct val="0"/>
              </a:spcAft>
              <a:buNone/>
              <a:defRPr/>
            </a:pPr>
            <a:r>
              <a:rPr lang="en-US" sz="1800" b="1" dirty="0" smtClean="0">
                <a:latin typeface="Arial" charset="0"/>
                <a:ea typeface="ＭＳ Ｐゴシック" charset="-128"/>
              </a:rPr>
              <a:t>WG2 Plant </a:t>
            </a:r>
            <a:r>
              <a:rPr lang="en-US" sz="1800" b="1" dirty="0">
                <a:latin typeface="Arial" charset="0"/>
                <a:ea typeface="ＭＳ Ｐゴシック" charset="-128"/>
              </a:rPr>
              <a:t>proteins and processes targeted by effectors</a:t>
            </a:r>
          </a:p>
          <a:p>
            <a:pPr marL="0" lvl="0" indent="0" defTabSz="914400" eaLnBrk="0" fontAlgn="base" hangingPunct="0">
              <a:lnSpc>
                <a:spcPts val="2000"/>
              </a:lnSpc>
              <a:spcBef>
                <a:spcPts val="1600"/>
              </a:spcBef>
              <a:spcAft>
                <a:spcPct val="0"/>
              </a:spcAft>
              <a:buNone/>
              <a:defRPr/>
            </a:pPr>
            <a:r>
              <a:rPr lang="en-US" sz="1800" b="1" dirty="0" smtClean="0">
                <a:latin typeface="Arial" charset="0"/>
                <a:ea typeface="ＭＳ Ｐゴシック" charset="-128"/>
              </a:rPr>
              <a:t>WG3 Effector </a:t>
            </a:r>
            <a:r>
              <a:rPr lang="en-US" sz="1800" b="1" dirty="0">
                <a:latin typeface="Arial" charset="0"/>
                <a:ea typeface="ＭＳ Ｐゴシック" charset="-128"/>
              </a:rPr>
              <a:t>evolution and emergence of new </a:t>
            </a:r>
            <a:r>
              <a:rPr lang="en-US" sz="1800" b="1" dirty="0" err="1">
                <a:latin typeface="Arial" charset="0"/>
                <a:ea typeface="ＭＳ Ｐゴシック" charset="-128"/>
              </a:rPr>
              <a:t>pathotypes</a:t>
            </a:r>
            <a:endParaRPr lang="en-US" sz="1800" b="1" dirty="0">
              <a:latin typeface="Arial" charset="0"/>
              <a:ea typeface="ＭＳ Ｐゴシック" charset="-128"/>
            </a:endParaRPr>
          </a:p>
          <a:p>
            <a:pPr marL="0" indent="0" defTabSz="914400" eaLnBrk="0" fontAlgn="base" hangingPunct="0">
              <a:lnSpc>
                <a:spcPts val="2000"/>
              </a:lnSpc>
              <a:spcBef>
                <a:spcPts val="1600"/>
              </a:spcBef>
              <a:spcAft>
                <a:spcPct val="0"/>
              </a:spcAft>
              <a:buNone/>
              <a:defRPr/>
            </a:pPr>
            <a:r>
              <a:rPr lang="en-US" sz="1800" b="1" dirty="0" smtClean="0">
                <a:latin typeface="Arial" charset="0"/>
                <a:ea typeface="ＭＳ Ｐゴシック" charset="-128"/>
              </a:rPr>
              <a:t>WG4 Plant </a:t>
            </a:r>
            <a:r>
              <a:rPr lang="en-US" sz="1800" b="1" dirty="0">
                <a:latin typeface="Arial" charset="0"/>
                <a:ea typeface="ＭＳ Ｐゴシック" charset="-128"/>
              </a:rPr>
              <a:t>immune receptors and allelic variants of host </a:t>
            </a:r>
            <a:r>
              <a:rPr lang="en-US" sz="1800" b="1" dirty="0" smtClean="0">
                <a:latin typeface="Arial" charset="0"/>
                <a:ea typeface="ＭＳ Ｐゴシック" charset="-128"/>
              </a:rPr>
              <a:t> 	targets </a:t>
            </a:r>
            <a:r>
              <a:rPr lang="en-US" sz="1800" b="1" dirty="0">
                <a:latin typeface="Arial" charset="0"/>
                <a:ea typeface="ＭＳ Ｐゴシック" charset="-128"/>
              </a:rPr>
              <a:t>for resistance breeding</a:t>
            </a:r>
          </a:p>
          <a:p>
            <a:pPr marL="360000" indent="-144000" fontAlgn="base">
              <a:lnSpc>
                <a:spcPts val="1300"/>
              </a:lnSpc>
              <a:spcBef>
                <a:spcPct val="30000"/>
              </a:spcBef>
              <a:spcAft>
                <a:spcPct val="0"/>
              </a:spcAft>
              <a:buClr>
                <a:srgbClr val="DB5926"/>
              </a:buClr>
              <a:buNone/>
              <a:defRPr/>
            </a:pPr>
            <a:endParaRPr lang="fr-FR" sz="1600" dirty="0"/>
          </a:p>
          <a:p>
            <a:pPr marL="216000" lvl="0" indent="0" fontAlgn="base">
              <a:lnSpc>
                <a:spcPts val="1300"/>
              </a:lnSpc>
              <a:spcBef>
                <a:spcPct val="30000"/>
              </a:spcBef>
              <a:spcAft>
                <a:spcPct val="0"/>
              </a:spcAft>
              <a:buClr>
                <a:srgbClr val="DB5926"/>
              </a:buClr>
              <a:buNone/>
              <a:defRPr/>
            </a:pPr>
            <a:endParaRPr lang="en-US" sz="1600" dirty="0"/>
          </a:p>
          <a:p>
            <a:pPr marL="0" lvl="0" indent="0" defTabSz="914400" eaLnBrk="0" fontAlgn="base" hangingPunct="0">
              <a:lnSpc>
                <a:spcPts val="1300"/>
              </a:lnSpc>
              <a:spcBef>
                <a:spcPts val="600"/>
              </a:spcBef>
              <a:spcAft>
                <a:spcPct val="0"/>
              </a:spcAft>
              <a:buClr>
                <a:srgbClr val="DB5926"/>
              </a:buClr>
              <a:buFont typeface="Wingdings" charset="2"/>
              <a:buChar char="n"/>
              <a:defRPr/>
            </a:pPr>
            <a:endParaRPr lang="fr-FR" sz="10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0" lvl="0" indent="0" defTabSz="914400" eaLnBrk="0" fontAlgn="base" hangingPunct="0">
              <a:lnSpc>
                <a:spcPts val="1300"/>
              </a:lnSpc>
              <a:spcBef>
                <a:spcPts val="600"/>
              </a:spcBef>
              <a:spcAft>
                <a:spcPct val="0"/>
              </a:spcAft>
              <a:buClr>
                <a:srgbClr val="DB5926"/>
              </a:buClr>
              <a:buFont typeface="Wingdings" charset="2"/>
              <a:buChar char="n"/>
              <a:defRPr/>
            </a:pPr>
            <a:endParaRPr lang="en-US" sz="10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E9916027-F9DB-47BD-A4DA-24808673CF83}" type="slidenum">
              <a:rPr lang="en-GB"/>
              <a:pPr/>
              <a:t>13</a:t>
            </a:fld>
            <a:endParaRPr lang="en-GB" dirty="0"/>
          </a:p>
        </p:txBody>
      </p:sp>
      <p:graphicFrame>
        <p:nvGraphicFramePr>
          <p:cNvPr id="8" name="Object 8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87162414"/>
              </p:ext>
            </p:extLst>
          </p:nvPr>
        </p:nvGraphicFramePr>
        <p:xfrm>
          <a:off x="200472" y="764704"/>
          <a:ext cx="4738245" cy="315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9" name="Rectangle 7"/>
          <p:cNvSpPr>
            <a:spLocks noGrp="1" noChangeArrowheads="1"/>
          </p:cNvSpPr>
          <p:nvPr>
            <p:ph sz="quarter" idx="15"/>
          </p:nvPr>
        </p:nvSpPr>
        <p:spPr bwMode="auto">
          <a:xfrm>
            <a:off x="704528" y="4293096"/>
            <a:ext cx="3024336" cy="1608235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n-US" sz="1600" b="1" dirty="0"/>
              <a:t>Grant Holder:</a:t>
            </a:r>
          </a:p>
          <a:p>
            <a:pPr marL="0" indent="0">
              <a:lnSpc>
                <a:spcPct val="80000"/>
              </a:lnSpc>
              <a:spcBef>
                <a:spcPct val="35000"/>
              </a:spcBef>
            </a:pPr>
            <a:r>
              <a:rPr lang="en-US" sz="1600" dirty="0"/>
              <a:t> </a:t>
            </a:r>
            <a:r>
              <a:rPr lang="en-US" sz="1600" dirty="0" smtClean="0"/>
              <a:t>INRA-Montpellier, </a:t>
            </a:r>
            <a:endParaRPr lang="en-US" sz="1600" dirty="0"/>
          </a:p>
          <a:p>
            <a:pPr marL="0" indent="0">
              <a:lnSpc>
                <a:spcPct val="80000"/>
              </a:lnSpc>
              <a:spcBef>
                <a:spcPct val="35000"/>
              </a:spcBef>
            </a:pPr>
            <a:r>
              <a:rPr lang="en-US" sz="1600" dirty="0"/>
              <a:t> </a:t>
            </a:r>
            <a:r>
              <a:rPr lang="en-US" sz="1600" dirty="0" smtClean="0"/>
              <a:t>Thomas KROJ (Chair)/</a:t>
            </a:r>
          </a:p>
          <a:p>
            <a:pPr marL="0" indent="0">
              <a:lnSpc>
                <a:spcPct val="80000"/>
              </a:lnSpc>
              <a:spcBef>
                <a:spcPct val="35000"/>
              </a:spcBef>
            </a:pPr>
            <a:r>
              <a:rPr lang="fr-FR" sz="1600" dirty="0" smtClean="0"/>
              <a:t> Laurent BRUCKLER</a:t>
            </a:r>
            <a:endParaRPr lang="en-US" sz="1600" dirty="0"/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1600" dirty="0"/>
              <a:t> </a:t>
            </a:r>
            <a:r>
              <a:rPr lang="en-US" sz="1600" dirty="0" smtClean="0"/>
              <a:t>FRANCE</a:t>
            </a:r>
            <a:endParaRPr lang="en-US" sz="16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424608" y="116632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Action Parties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t="4297" r="26993" b="56559"/>
          <a:stretch/>
        </p:blipFill>
        <p:spPr bwMode="auto">
          <a:xfrm>
            <a:off x="5305938" y="836712"/>
            <a:ext cx="4460699" cy="5460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37376" y="5965727"/>
            <a:ext cx="691215" cy="307777"/>
          </a:xfrm>
          <a:prstGeom prst="rect">
            <a:avLst/>
          </a:prstGeom>
          <a:solidFill>
            <a:srgbClr val="003399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ISRAEL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12CA040-EA8B-406C-A4A8-91ECCD43193A}" type="slidenum">
              <a:rPr lang="en-GB"/>
              <a:pPr/>
              <a:t>14</a:t>
            </a:fld>
            <a:endParaRPr lang="en-GB" dirty="0"/>
          </a:p>
        </p:txBody>
      </p:sp>
      <p:graphicFrame>
        <p:nvGraphicFramePr>
          <p:cNvPr id="12" name="Object 7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7028238"/>
              </p:ext>
            </p:extLst>
          </p:nvPr>
        </p:nvGraphicFramePr>
        <p:xfrm>
          <a:off x="1043360" y="1823616"/>
          <a:ext cx="7819280" cy="4276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5"/>
          <p:cNvSpPr txBox="1">
            <a:spLocks/>
          </p:cNvSpPr>
          <p:nvPr/>
        </p:nvSpPr>
        <p:spPr>
          <a:xfrm>
            <a:off x="1256747" y="945931"/>
            <a:ext cx="7651970" cy="84958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8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Action participants</a:t>
            </a:r>
          </a:p>
        </p:txBody>
      </p:sp>
    </p:spTree>
    <p:extLst>
      <p:ext uri="{BB962C8B-B14F-4D97-AF65-F5344CB8AC3E}">
        <p14:creationId xmlns:p14="http://schemas.microsoft.com/office/powerpoint/2010/main" val="21988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21C3FC6-367E-45F9-ACE3-66C874054761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Use of COST </a:t>
            </a:r>
            <a:r>
              <a:rPr lang="en-GB" dirty="0" smtClean="0"/>
              <a:t>Instruments</a:t>
            </a:r>
            <a:endParaRPr lang="en-GB" dirty="0"/>
          </a:p>
        </p:txBody>
      </p:sp>
      <p:graphicFrame>
        <p:nvGraphicFramePr>
          <p:cNvPr id="61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712765"/>
              </p:ext>
            </p:extLst>
          </p:nvPr>
        </p:nvGraphicFramePr>
        <p:xfrm>
          <a:off x="1424608" y="2258350"/>
          <a:ext cx="6984775" cy="3114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232"/>
                <a:gridCol w="1188576"/>
                <a:gridCol w="1207245"/>
                <a:gridCol w="1293477"/>
                <a:gridCol w="1207245"/>
              </a:tblGrid>
              <a:tr h="4651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Activity (No.)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Year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Year 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Year 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Year 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71617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</a:rPr>
                        <a:t>MC/WG Meetings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sz="1800" i="1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402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</a:rPr>
                        <a:t>STSMs</a:t>
                      </a:r>
                      <a:endParaRPr lang="en-US" sz="18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accent2"/>
                          </a:solidFill>
                        </a:rPr>
                        <a:t>8</a:t>
                      </a:r>
                      <a:endParaRPr lang="en-US" sz="18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accent2"/>
                          </a:solidFill>
                        </a:rPr>
                        <a:t>8+</a:t>
                      </a:r>
                      <a:endParaRPr lang="en-US" sz="1800" i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09634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</a:rPr>
                        <a:t>Training Schools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1800" i="1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717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accent2"/>
                          </a:solidFill>
                        </a:rPr>
                        <a:t>Workshops or Conferences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1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sz="1800" i="1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823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Joint Publications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accent2"/>
                          </a:solidFill>
                        </a:rPr>
                        <a:t>24 (206)</a:t>
                      </a:r>
                      <a:endParaRPr lang="en-US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8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93098853-CF51-4282-BD2D-8906BD493304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496616" y="29946"/>
            <a:ext cx="7651970" cy="849586"/>
          </a:xfrm>
        </p:spPr>
        <p:txBody>
          <a:bodyPr/>
          <a:lstStyle/>
          <a:p>
            <a:r>
              <a:rPr lang="en-GB" dirty="0"/>
              <a:t>Results vs. Objectives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-447600" y="790771"/>
            <a:ext cx="9073008" cy="4438429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spcBef>
                <a:spcPct val="30000"/>
              </a:spcBef>
            </a:pPr>
            <a:r>
              <a:rPr lang="en-GB" sz="2400" dirty="0"/>
              <a:t>Successful networking of &gt;150 participants from academic research and industry</a:t>
            </a:r>
          </a:p>
          <a:p>
            <a:pPr>
              <a:spcBef>
                <a:spcPct val="30000"/>
              </a:spcBef>
              <a:buNone/>
            </a:pPr>
            <a:endParaRPr lang="en-GB" sz="2400" dirty="0"/>
          </a:p>
          <a:p>
            <a:pPr lvl="2">
              <a:spcBef>
                <a:spcPct val="30000"/>
              </a:spcBef>
            </a:pPr>
            <a:r>
              <a:rPr lang="en-GB" sz="2400" dirty="0"/>
              <a:t>New collaborations &amp; joint projects</a:t>
            </a:r>
          </a:p>
          <a:p>
            <a:pPr lvl="2">
              <a:spcBef>
                <a:spcPct val="30000"/>
              </a:spcBef>
            </a:pPr>
            <a:endParaRPr lang="en-US" sz="2400" dirty="0"/>
          </a:p>
          <a:p>
            <a:pPr lvl="2">
              <a:spcBef>
                <a:spcPct val="30000"/>
              </a:spcBef>
            </a:pPr>
            <a:r>
              <a:rPr lang="en-US" sz="2400" dirty="0"/>
              <a:t>8 </a:t>
            </a:r>
            <a:r>
              <a:rPr lang="en-US" sz="2400" dirty="0" smtClean="0"/>
              <a:t>STSMs</a:t>
            </a:r>
          </a:p>
          <a:p>
            <a:pPr lvl="2">
              <a:spcBef>
                <a:spcPct val="30000"/>
              </a:spcBef>
            </a:pPr>
            <a:endParaRPr lang="en-US" sz="2400" dirty="0" smtClean="0"/>
          </a:p>
          <a:p>
            <a:pPr lvl="2">
              <a:spcBef>
                <a:spcPct val="30000"/>
              </a:spcBef>
            </a:pPr>
            <a:r>
              <a:rPr lang="fr-FR" sz="2400" dirty="0"/>
              <a:t>1 </a:t>
            </a:r>
            <a:r>
              <a:rPr lang="fr-FR" sz="2400" dirty="0" err="1"/>
              <a:t>Conference</a:t>
            </a:r>
            <a:r>
              <a:rPr lang="fr-FR" sz="2400" dirty="0"/>
              <a:t> &amp; 1 Workshop</a:t>
            </a:r>
            <a:endParaRPr lang="en-US" sz="2400" dirty="0"/>
          </a:p>
          <a:p>
            <a:pPr marL="0" indent="0">
              <a:spcBef>
                <a:spcPct val="30000"/>
              </a:spcBef>
              <a:buNone/>
            </a:pPr>
            <a:endParaRPr lang="en-US" sz="2400" dirty="0"/>
          </a:p>
          <a:p>
            <a:pPr lvl="2">
              <a:spcBef>
                <a:spcPct val="30000"/>
              </a:spcBef>
            </a:pPr>
            <a:r>
              <a:rPr lang="en-US" sz="2400" dirty="0"/>
              <a:t>T</a:t>
            </a:r>
            <a:r>
              <a:rPr lang="en-US" sz="2400" dirty="0" smtClean="0"/>
              <a:t>raining school for dissemination of know-how on cutting edge technologies</a:t>
            </a:r>
          </a:p>
          <a:p>
            <a:pPr lvl="2">
              <a:spcBef>
                <a:spcPct val="30000"/>
              </a:spcBef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FD9C72B-1FA2-49D3-8286-FD7DF47B2533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04528" y="779214"/>
            <a:ext cx="8448781" cy="849586"/>
          </a:xfrm>
        </p:spPr>
        <p:txBody>
          <a:bodyPr/>
          <a:lstStyle/>
          <a:p>
            <a:pPr algn="ctr"/>
            <a:r>
              <a:rPr lang="en-GB" sz="2800" dirty="0"/>
              <a:t>Significant </a:t>
            </a:r>
            <a:r>
              <a:rPr lang="en-GB" sz="2800" dirty="0" smtClean="0"/>
              <a:t>Highlights </a:t>
            </a:r>
            <a:r>
              <a:rPr lang="en-GB" sz="2800" dirty="0"/>
              <a:t>in Science or Networking </a:t>
            </a:r>
            <a:endParaRPr lang="en-GB" sz="2800" dirty="0" smtClean="0"/>
          </a:p>
          <a:p>
            <a:pPr algn="ctr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TALEN and CRIPR Training School</a:t>
            </a:r>
            <a:endParaRPr lang="en-GB" sz="2800" dirty="0"/>
          </a:p>
        </p:txBody>
      </p:sp>
      <p:sp>
        <p:nvSpPr>
          <p:cNvPr id="455686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6456" y="2180804"/>
            <a:ext cx="6830119" cy="4056508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sz="2400" dirty="0" smtClean="0"/>
              <a:t>	Dissemination of cutting edge knowledge on novel non-GMO genome editing technologies</a:t>
            </a:r>
          </a:p>
          <a:p>
            <a:pPr marL="0" indent="0">
              <a:spcBef>
                <a:spcPct val="30000"/>
              </a:spcBef>
              <a:buNone/>
            </a:pPr>
            <a:endParaRPr lang="en-US" sz="2400" dirty="0" smtClean="0"/>
          </a:p>
          <a:p>
            <a:pPr>
              <a:spcBef>
                <a:spcPct val="30000"/>
              </a:spcBef>
            </a:pPr>
            <a:r>
              <a:rPr lang="en-US" sz="2400" dirty="0" smtClean="0"/>
              <a:t>17 participants chosen among 38 applications</a:t>
            </a:r>
          </a:p>
          <a:p>
            <a:pPr>
              <a:spcBef>
                <a:spcPct val="30000"/>
              </a:spcBef>
            </a:pPr>
            <a:r>
              <a:rPr lang="en-US" sz="2400" dirty="0" smtClean="0"/>
              <a:t>Presentations by 6 internationally leading experts</a:t>
            </a:r>
          </a:p>
          <a:p>
            <a:pPr>
              <a:spcBef>
                <a:spcPct val="30000"/>
              </a:spcBef>
            </a:pPr>
            <a:r>
              <a:rPr lang="en-US" sz="2400" dirty="0" smtClean="0"/>
              <a:t>Hands-on training, detailed protocols, network of expertise</a:t>
            </a:r>
          </a:p>
          <a:p>
            <a:pPr>
              <a:spcBef>
                <a:spcPct val="30000"/>
              </a:spcBef>
            </a:pPr>
            <a:endParaRPr lang="fr-FR" sz="2400" dirty="0"/>
          </a:p>
          <a:p>
            <a:pPr>
              <a:spcBef>
                <a:spcPct val="30000"/>
              </a:spcBef>
            </a:pPr>
            <a:endParaRPr lang="en-US" sz="2400" dirty="0"/>
          </a:p>
        </p:txBody>
      </p:sp>
      <p:pic>
        <p:nvPicPr>
          <p:cNvPr id="2050" name="Picture 2" descr="http://www.cost-sustain.org/var/internet6_national_sustain/storage/images/media/images/flyer/31220-1-eng-GB/Flyer_re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1970112"/>
            <a:ext cx="30194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" y="1556792"/>
            <a:ext cx="5174525" cy="2236530"/>
          </a:xfrm>
          <a:prstGeom prst="rect">
            <a:avLst/>
          </a:prstGeom>
          <a:gradFill>
            <a:gsLst>
              <a:gs pos="0">
                <a:srgbClr val="9CD65E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flipH="1">
            <a:off x="8255312" y="1556792"/>
            <a:ext cx="1645679" cy="2236530"/>
          </a:xfrm>
          <a:prstGeom prst="rect">
            <a:avLst/>
          </a:prstGeom>
          <a:gradFill>
            <a:gsLst>
              <a:gs pos="0">
                <a:srgbClr val="9CD65E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11" descr="TALE_bunt_schatt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15" y="404664"/>
            <a:ext cx="4397128" cy="3865607"/>
          </a:xfrm>
          <a:prstGeom prst="rect">
            <a:avLst/>
          </a:prstGeom>
        </p:spPr>
      </p:pic>
      <p:pic>
        <p:nvPicPr>
          <p:cNvPr id="15" name="Bild 14" descr="CostLOGO.png"/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24886"/>
            <a:ext cx="2388320" cy="540000"/>
          </a:xfrm>
          <a:prstGeom prst="rect">
            <a:avLst/>
          </a:prstGeom>
        </p:spPr>
      </p:pic>
      <p:pic>
        <p:nvPicPr>
          <p:cNvPr id="16" name="Bild 15" descr="MLU logo2.png"/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48" y="6324886"/>
            <a:ext cx="1122695" cy="540000"/>
          </a:xfrm>
          <a:prstGeom prst="rect">
            <a:avLst/>
          </a:prstGeom>
        </p:spPr>
      </p:pic>
      <p:pic>
        <p:nvPicPr>
          <p:cNvPr id="17" name="Bild 16" descr="JBTALlabLOGO.png"/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70" y="6324886"/>
            <a:ext cx="1100805" cy="54000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725109" y="44624"/>
            <a:ext cx="7306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latin typeface="Cooper Black"/>
                <a:cs typeface="Cooper Black"/>
              </a:rPr>
              <a:t>TALEN &amp; CRISPR Training School</a:t>
            </a:r>
          </a:p>
        </p:txBody>
      </p:sp>
      <p:pic>
        <p:nvPicPr>
          <p:cNvPr id="14" name="Bild 13" descr="skyline.png"/>
          <p:cNvPicPr>
            <a:picLocks noChangeAspect="1"/>
          </p:cNvPicPr>
          <p:nvPr/>
        </p:nvPicPr>
        <p:blipFill>
          <a:blip r:embed="rId6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34" y="5890510"/>
            <a:ext cx="3577166" cy="101774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779259" y="2367282"/>
            <a:ext cx="293083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/>
                <a:cs typeface="Arial"/>
              </a:rPr>
              <a:t>Jens Boch </a:t>
            </a:r>
          </a:p>
          <a:p>
            <a:r>
              <a:rPr lang="de-DE" sz="1400" dirty="0" err="1" smtClean="0">
                <a:latin typeface="Arial"/>
                <a:cs typeface="Arial"/>
              </a:rPr>
              <a:t>jens.boch@genetik.uni-halle.de</a:t>
            </a:r>
            <a:endParaRPr lang="de-DE" sz="1400" dirty="0">
              <a:latin typeface="Arial"/>
              <a:cs typeface="Arial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2864768" y="3781570"/>
            <a:ext cx="1200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The Local Team</a:t>
            </a:r>
          </a:p>
        </p:txBody>
      </p:sp>
      <p:sp>
        <p:nvSpPr>
          <p:cNvPr id="21" name="TextBox 3"/>
          <p:cNvSpPr txBox="1"/>
          <p:nvPr/>
        </p:nvSpPr>
        <p:spPr>
          <a:xfrm>
            <a:off x="6634429" y="5884946"/>
            <a:ext cx="13099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Sebastian Becker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56663" y="5643971"/>
            <a:ext cx="10903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Dr. Jens </a:t>
            </a:r>
            <a:r>
              <a:rPr lang="en-US" sz="1050" dirty="0" err="1"/>
              <a:t>Boch</a:t>
            </a:r>
            <a:endParaRPr lang="en-US" sz="1050" dirty="0"/>
          </a:p>
        </p:txBody>
      </p:sp>
      <p:sp>
        <p:nvSpPr>
          <p:cNvPr id="23" name="Rectangle 22"/>
          <p:cNvSpPr/>
          <p:nvPr/>
        </p:nvSpPr>
        <p:spPr>
          <a:xfrm>
            <a:off x="7617296" y="5558073"/>
            <a:ext cx="15856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/>
              <a:t>Dr. Vladimir Nekrasov</a:t>
            </a:r>
          </a:p>
          <a:p>
            <a:pPr algn="ctr"/>
            <a:r>
              <a:rPr lang="en-US" sz="1050"/>
              <a:t>(group of S. Kamoun)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286" y="5798563"/>
            <a:ext cx="20185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Dr. Montserrat </a:t>
            </a:r>
            <a:r>
              <a:rPr lang="en-US" sz="1050" dirty="0" err="1"/>
              <a:t>Solé</a:t>
            </a:r>
            <a:r>
              <a:rPr lang="en-US" sz="1050" dirty="0"/>
              <a:t> </a:t>
            </a:r>
            <a:r>
              <a:rPr lang="en-US" sz="1050" dirty="0" err="1"/>
              <a:t>Castellví</a:t>
            </a:r>
            <a:endParaRPr lang="en-US" sz="1050" dirty="0"/>
          </a:p>
        </p:txBody>
      </p:sp>
      <p:sp>
        <p:nvSpPr>
          <p:cNvPr id="25" name="TextBox 8"/>
          <p:cNvSpPr txBox="1"/>
          <p:nvPr/>
        </p:nvSpPr>
        <p:spPr>
          <a:xfrm>
            <a:off x="1421125" y="5378401"/>
            <a:ext cx="10679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Jana </a:t>
            </a:r>
            <a:r>
              <a:rPr lang="en-US" sz="1050" dirty="0" err="1"/>
              <a:t>Streubel</a:t>
            </a:r>
            <a:endParaRPr lang="en-US" sz="1050" dirty="0"/>
          </a:p>
        </p:txBody>
      </p:sp>
      <p:sp>
        <p:nvSpPr>
          <p:cNvPr id="26" name="Rectangle 25"/>
          <p:cNvSpPr/>
          <p:nvPr/>
        </p:nvSpPr>
        <p:spPr>
          <a:xfrm>
            <a:off x="2504728" y="6127412"/>
            <a:ext cx="13901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/>
              <a:t>Annekatrin</a:t>
            </a:r>
            <a:r>
              <a:rPr lang="en-US" sz="1050" dirty="0"/>
              <a:t> Richter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43614" y="5403301"/>
            <a:ext cx="10775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/>
              <a:t>Maik</a:t>
            </a:r>
            <a:r>
              <a:rPr lang="en-US" sz="1050" dirty="0"/>
              <a:t> </a:t>
            </a:r>
            <a:r>
              <a:rPr lang="en-US" sz="1050" dirty="0" err="1"/>
              <a:t>Reschke</a:t>
            </a:r>
            <a:endParaRPr lang="en-US" sz="1050" dirty="0"/>
          </a:p>
        </p:txBody>
      </p:sp>
      <p:pic>
        <p:nvPicPr>
          <p:cNvPr id="28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600" y="3896414"/>
            <a:ext cx="1226536" cy="1506887"/>
          </a:xfrm>
          <a:prstGeom prst="rect">
            <a:avLst/>
          </a:prstGeom>
        </p:spPr>
      </p:pic>
      <p:pic>
        <p:nvPicPr>
          <p:cNvPr id="29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016" y="3896413"/>
            <a:ext cx="1226536" cy="1506887"/>
          </a:xfrm>
          <a:prstGeom prst="rect">
            <a:avLst/>
          </a:prstGeom>
        </p:spPr>
      </p:pic>
      <p:pic>
        <p:nvPicPr>
          <p:cNvPr id="30" name="Picture 17" descr="Monts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4251130"/>
            <a:ext cx="1225617" cy="1508452"/>
          </a:xfrm>
          <a:prstGeom prst="rect">
            <a:avLst/>
          </a:prstGeom>
        </p:spPr>
      </p:pic>
      <p:pic>
        <p:nvPicPr>
          <p:cNvPr id="31" name="Picture 18" descr="Annekatrin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48" y="4572910"/>
            <a:ext cx="1227703" cy="1511019"/>
          </a:xfrm>
          <a:prstGeom prst="rect">
            <a:avLst/>
          </a:prstGeom>
        </p:spPr>
      </p:pic>
      <p:pic>
        <p:nvPicPr>
          <p:cNvPr id="32" name="Picture 19" descr="Sebastia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52" y="4389395"/>
            <a:ext cx="1249780" cy="1505602"/>
          </a:xfrm>
          <a:prstGeom prst="rect">
            <a:avLst/>
          </a:prstGeom>
        </p:spPr>
      </p:pic>
      <p:pic>
        <p:nvPicPr>
          <p:cNvPr id="33" name="Picture 11" descr="Jens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72" y="4114821"/>
            <a:ext cx="1306277" cy="1526728"/>
          </a:xfrm>
          <a:prstGeom prst="rect">
            <a:avLst/>
          </a:prstGeom>
        </p:spPr>
      </p:pic>
      <p:pic>
        <p:nvPicPr>
          <p:cNvPr id="34" name="Picture 21" descr="Nekrasov_photo_medium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29" y="3845875"/>
            <a:ext cx="1408090" cy="17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 bwMode="auto">
          <a:xfrm flipH="1">
            <a:off x="100014" y="1099356"/>
            <a:ext cx="9705973" cy="0"/>
          </a:xfrm>
          <a:prstGeom prst="line">
            <a:avLst/>
          </a:prstGeom>
          <a:solidFill>
            <a:srgbClr val="00B8FF"/>
          </a:solidFill>
          <a:ln w="82550" cap="rnd" cmpd="sng" algn="ctr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  <a:gs pos="50000">
                  <a:srgbClr val="9CD65E"/>
                </a:gs>
              </a:gsLst>
              <a:lin ang="0" scaled="1"/>
              <a:tileRect/>
            </a:gra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75000"/>
              </a:schemeClr>
            </a:outerShdw>
          </a:effectLst>
        </p:spPr>
      </p:cxn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95301" y="24605"/>
            <a:ext cx="8915399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1</a:t>
            </a:r>
            <a:r>
              <a:rPr lang="de-DE" baseline="30000" dirty="0" smtClean="0"/>
              <a:t>st</a:t>
            </a:r>
            <a:r>
              <a:rPr lang="de-DE" dirty="0" smtClean="0"/>
              <a:t> TALEN &amp; CRISPR Training School</a:t>
            </a:r>
            <a:endParaRPr lang="de-DE" sz="3600" dirty="0">
              <a:latin typeface="Arial"/>
              <a:cs typeface="Arial"/>
            </a:endParaRPr>
          </a:p>
        </p:txBody>
      </p:sp>
      <p:pic>
        <p:nvPicPr>
          <p:cNvPr id="6" name="Bild 5" descr="skyline.png"/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230" y="6505224"/>
            <a:ext cx="1267769" cy="360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41361" y="1360697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Participants</a:t>
            </a:r>
          </a:p>
        </p:txBody>
      </p:sp>
      <p:pic>
        <p:nvPicPr>
          <p:cNvPr id="11" name="Picture 10" descr="Lykorias:Users:jensboch:Desktop:Kart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95" y="1229054"/>
            <a:ext cx="3798401" cy="49435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94996" y="1780410"/>
            <a:ext cx="36719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17 participants (red label) from 11 countries attended the course in Halle (green label).</a:t>
            </a:r>
            <a:endParaRPr lang="de-DE" sz="1200"/>
          </a:p>
          <a:p>
            <a:r>
              <a:rPr lang="en-GB" sz="1200"/>
              <a:t> </a:t>
            </a:r>
            <a:endParaRPr lang="de-DE" sz="1200"/>
          </a:p>
          <a:p>
            <a:r>
              <a:rPr lang="en-GB" sz="1200"/>
              <a:t>Nuno Almeida		Portugal</a:t>
            </a:r>
            <a:endParaRPr lang="de-DE" sz="1200"/>
          </a:p>
          <a:p>
            <a:r>
              <a:rPr lang="en-GB" sz="1200"/>
              <a:t>Servane Baufume		France</a:t>
            </a:r>
            <a:endParaRPr lang="de-DE" sz="1200"/>
          </a:p>
          <a:p>
            <a:r>
              <a:rPr lang="en-GB" sz="1200"/>
              <a:t>Eran Bosis			Israel</a:t>
            </a:r>
            <a:endParaRPr lang="de-DE" sz="1200"/>
          </a:p>
          <a:p>
            <a:r>
              <a:rPr lang="en-GB" sz="1200"/>
              <a:t>Emmanouil Domazakis	Netherland</a:t>
            </a:r>
            <a:endParaRPr lang="de-DE" sz="1200"/>
          </a:p>
          <a:p>
            <a:r>
              <a:rPr lang="en-GB" sz="1200"/>
              <a:t>Paolo Iovieno		Italy</a:t>
            </a:r>
            <a:endParaRPr lang="de-DE" sz="1200"/>
          </a:p>
          <a:p>
            <a:r>
              <a:rPr lang="en-GB" sz="1200"/>
              <a:t>Stefan Kusch			Germany</a:t>
            </a:r>
            <a:endParaRPr lang="de-DE" sz="1200"/>
          </a:p>
          <a:p>
            <a:r>
              <a:rPr lang="en-GB" sz="1200"/>
              <a:t>Tina Kyndt			Belgium</a:t>
            </a:r>
            <a:endParaRPr lang="de-DE" sz="1200"/>
          </a:p>
          <a:p>
            <a:r>
              <a:rPr lang="en-GB" sz="1200"/>
              <a:t>Haibin Lu			Spain</a:t>
            </a:r>
            <a:endParaRPr lang="de-DE" sz="1200"/>
          </a:p>
          <a:p>
            <a:r>
              <a:rPr lang="en-GB" sz="1200"/>
              <a:t>Sophie Mantelin		UK</a:t>
            </a:r>
            <a:endParaRPr lang="de-DE" sz="1200"/>
          </a:p>
          <a:p>
            <a:r>
              <a:rPr lang="en-GB" sz="1200"/>
              <a:t>Hazel McLellan		UK</a:t>
            </a:r>
            <a:endParaRPr lang="de-DE" sz="1200"/>
          </a:p>
          <a:p>
            <a:r>
              <a:rPr lang="en-GB" sz="1200"/>
              <a:t>Clemence Medina		France</a:t>
            </a:r>
            <a:endParaRPr lang="de-DE" sz="1200"/>
          </a:p>
          <a:p>
            <a:r>
              <a:rPr lang="en-GB" sz="1200"/>
              <a:t>Stian Olsen			Norway</a:t>
            </a:r>
            <a:endParaRPr lang="de-DE" sz="1200"/>
          </a:p>
          <a:p>
            <a:r>
              <a:rPr lang="en-GB" sz="1200"/>
              <a:t>Laurens Pauwels		Belgium</a:t>
            </a:r>
            <a:endParaRPr lang="de-DE" sz="1200"/>
          </a:p>
          <a:p>
            <a:r>
              <a:rPr lang="en-GB" sz="1200"/>
              <a:t>Waldek Skowron		Poland</a:t>
            </a:r>
            <a:endParaRPr lang="de-DE" sz="1200"/>
          </a:p>
          <a:p>
            <a:r>
              <a:rPr lang="en-GB" sz="1200"/>
              <a:t>Weronika Wituszynska	Poland</a:t>
            </a:r>
            <a:endParaRPr lang="de-DE" sz="1200"/>
          </a:p>
          <a:p>
            <a:r>
              <a:rPr lang="en-GB" sz="1200"/>
              <a:t>Mireille van Damme		Netherlands</a:t>
            </a:r>
            <a:endParaRPr lang="de-DE" sz="1200"/>
          </a:p>
          <a:p>
            <a:r>
              <a:rPr lang="en-GB" sz="1200"/>
              <a:t>Ilse van den Brande		Belgium</a:t>
            </a:r>
            <a:endParaRPr lang="de-DE" sz="1200"/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386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A4E26E-2FD2-4F8F-A127-2A068FE879D2}" type="slidenum">
              <a:rPr lang="en-GB"/>
              <a:pPr/>
              <a:t>2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56746" y="620688"/>
            <a:ext cx="8448782" cy="1762990"/>
          </a:xfrm>
        </p:spPr>
        <p:txBody>
          <a:bodyPr/>
          <a:lstStyle/>
          <a:p>
            <a:r>
              <a:rPr lang="en-GB" sz="3200" dirty="0"/>
              <a:t>Scientific context and </a:t>
            </a:r>
            <a:r>
              <a:rPr lang="en-GB" sz="3200" dirty="0" smtClean="0"/>
              <a:t>objectives (1/2)</a:t>
            </a:r>
            <a:endParaRPr lang="en-GB" sz="3200" dirty="0"/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272480" y="2110975"/>
            <a:ext cx="9057456" cy="4414369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sz="1800" b="1" dirty="0"/>
              <a:t>Background / Problem statement:</a:t>
            </a:r>
            <a:r>
              <a:rPr lang="en-US" sz="1800" dirty="0"/>
              <a:t> </a:t>
            </a:r>
          </a:p>
          <a:p>
            <a:pPr>
              <a:spcBef>
                <a:spcPts val="600"/>
              </a:spcBef>
            </a:pPr>
            <a:r>
              <a:rPr lang="en-US" sz="1800" b="1" dirty="0" smtClean="0"/>
              <a:t>Plant </a:t>
            </a:r>
            <a:r>
              <a:rPr lang="en-US" sz="1800" b="1" dirty="0"/>
              <a:t>diseases </a:t>
            </a:r>
            <a:r>
              <a:rPr lang="en-US" sz="1800" dirty="0"/>
              <a:t>are a major </a:t>
            </a:r>
            <a:r>
              <a:rPr lang="en-US" sz="1800" dirty="0" smtClean="0"/>
              <a:t>problem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in agriculture</a:t>
            </a:r>
            <a:r>
              <a:rPr lang="en-US" sz="1800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Disease resistant crop varieties </a:t>
            </a:r>
            <a:r>
              <a:rPr lang="en-US" sz="1800" dirty="0" smtClean="0"/>
              <a:t>constitute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the </a:t>
            </a:r>
            <a:r>
              <a:rPr lang="en-US" sz="1800" dirty="0"/>
              <a:t>economically and ecologically most </a:t>
            </a:r>
            <a:r>
              <a:rPr lang="en-US" sz="1800" dirty="0" smtClean="0"/>
              <a:t>viable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alternative </a:t>
            </a:r>
            <a:r>
              <a:rPr lang="en-US" sz="1800" dirty="0"/>
              <a:t>to pesticides in </a:t>
            </a:r>
            <a:r>
              <a:rPr lang="en-US" sz="1800" dirty="0" smtClean="0"/>
              <a:t>plant </a:t>
            </a:r>
            <a:r>
              <a:rPr lang="en-US" sz="1800" dirty="0"/>
              <a:t>pest </a:t>
            </a:r>
            <a:r>
              <a:rPr lang="en-US" sz="1800" dirty="0" smtClean="0"/>
              <a:t>control.</a:t>
            </a:r>
          </a:p>
          <a:p>
            <a:pPr>
              <a:spcBef>
                <a:spcPct val="30000"/>
              </a:spcBef>
            </a:pPr>
            <a:r>
              <a:rPr lang="fr-FR" sz="1800" b="1" dirty="0" err="1" smtClean="0"/>
              <a:t>Rapid</a:t>
            </a:r>
            <a:r>
              <a:rPr lang="fr-FR" sz="1800" b="1" dirty="0" smtClean="0"/>
              <a:t> breakdown of </a:t>
            </a:r>
            <a:r>
              <a:rPr lang="fr-FR" sz="1800" b="1" dirty="0" err="1" smtClean="0"/>
              <a:t>resistance</a:t>
            </a:r>
            <a:r>
              <a:rPr lang="fr-FR" sz="1800" b="1" dirty="0" smtClean="0"/>
              <a:t> </a:t>
            </a:r>
            <a:r>
              <a:rPr lang="fr-FR" sz="1800" dirty="0" smtClean="0"/>
              <a:t>and </a:t>
            </a:r>
            <a:r>
              <a:rPr lang="fr-FR" sz="1800" b="1" dirty="0" err="1" smtClean="0"/>
              <a:t>restricted</a:t>
            </a:r>
            <a:r>
              <a:rPr lang="fr-FR" sz="18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b="1" dirty="0"/>
              <a:t> </a:t>
            </a:r>
            <a:r>
              <a:rPr lang="fr-FR" sz="1800" b="1" dirty="0" smtClean="0"/>
              <a:t>     </a:t>
            </a:r>
            <a:r>
              <a:rPr lang="fr-FR" sz="1800" b="1" dirty="0" err="1"/>
              <a:t>resistance</a:t>
            </a:r>
            <a:r>
              <a:rPr lang="fr-FR" sz="1800" dirty="0"/>
              <a:t> </a:t>
            </a:r>
            <a:r>
              <a:rPr lang="fr-FR" sz="1800" b="1" dirty="0" err="1"/>
              <a:t>gene</a:t>
            </a:r>
            <a:r>
              <a:rPr lang="fr-FR" sz="1800" b="1" dirty="0"/>
              <a:t> </a:t>
            </a:r>
            <a:r>
              <a:rPr lang="fr-FR" sz="1800" b="1" dirty="0" err="1"/>
              <a:t>reservoirs</a:t>
            </a:r>
            <a:r>
              <a:rPr lang="fr-FR" sz="1800" b="1" dirty="0"/>
              <a:t> </a:t>
            </a:r>
            <a:r>
              <a:rPr lang="fr-FR" sz="1800" dirty="0" err="1"/>
              <a:t>limit</a:t>
            </a:r>
            <a:r>
              <a:rPr lang="fr-FR" sz="1800" dirty="0"/>
              <a:t> the </a:t>
            </a:r>
            <a:r>
              <a:rPr lang="fr-FR" sz="1800" dirty="0" err="1"/>
              <a:t>agronomic</a:t>
            </a:r>
            <a:r>
              <a:rPr lang="fr-FR" sz="1800" dirty="0"/>
              <a:t> value of </a:t>
            </a:r>
            <a:r>
              <a:rPr lang="fr-FR" sz="1800" dirty="0" err="1"/>
              <a:t>genetic</a:t>
            </a:r>
            <a:r>
              <a:rPr lang="fr-FR" sz="1800" dirty="0"/>
              <a:t> </a:t>
            </a:r>
            <a:r>
              <a:rPr lang="fr-FR" sz="1800" dirty="0" err="1"/>
              <a:t>crop</a:t>
            </a:r>
            <a:r>
              <a:rPr lang="fr-FR" sz="1800" dirty="0"/>
              <a:t> </a:t>
            </a:r>
            <a:r>
              <a:rPr lang="fr-FR" sz="1800" dirty="0" err="1"/>
              <a:t>resistance</a:t>
            </a:r>
            <a:r>
              <a:rPr lang="fr-FR" sz="1800" dirty="0"/>
              <a:t> </a:t>
            </a:r>
          </a:p>
          <a:p>
            <a:pPr marL="0" indent="0">
              <a:spcBef>
                <a:spcPct val="30000"/>
              </a:spcBef>
              <a:buNone/>
            </a:pPr>
            <a:endParaRPr lang="en-GB" sz="1800" dirty="0" smtClean="0">
              <a:solidFill>
                <a:srgbClr val="4F81BD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lum contrast="16000"/>
          </a:blip>
          <a:srcRect t="-955" r="17964" b="-2"/>
          <a:stretch/>
        </p:blipFill>
        <p:spPr bwMode="auto">
          <a:xfrm>
            <a:off x="6105128" y="1460728"/>
            <a:ext cx="3534544" cy="25443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03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7505" y="1938489"/>
            <a:ext cx="9256489" cy="2180588"/>
            <a:chOff x="472277" y="2380530"/>
            <a:chExt cx="8544452" cy="2180588"/>
          </a:xfrm>
        </p:grpSpPr>
        <p:grpSp>
          <p:nvGrpSpPr>
            <p:cNvPr id="12" name="Group 11"/>
            <p:cNvGrpSpPr/>
            <p:nvPr/>
          </p:nvGrpSpPr>
          <p:grpSpPr>
            <a:xfrm>
              <a:off x="472277" y="2380530"/>
              <a:ext cx="7467151" cy="2180588"/>
              <a:chOff x="-24932" y="2514600"/>
              <a:chExt cx="8610932" cy="2514600"/>
            </a:xfrm>
          </p:grpSpPr>
          <p:pic>
            <p:nvPicPr>
              <p:cNvPr id="16" name="Picture 15" descr="NV6-4.jpg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977" r="-1872"/>
              <a:stretch/>
            </p:blipFill>
            <p:spPr>
              <a:xfrm>
                <a:off x="2235600" y="2514600"/>
                <a:ext cx="6350400" cy="2514600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608061" y="2955636"/>
                <a:ext cx="1616363" cy="4233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-24932" y="2994245"/>
                <a:ext cx="2066728" cy="603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Plant DNA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66143" y="3895178"/>
              <a:ext cx="25512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b="1">
                  <a:solidFill>
                    <a:srgbClr val="660066"/>
                  </a:solidFill>
                </a:rPr>
                <a:t>NHEJ</a:t>
              </a:r>
            </a:p>
            <a:p>
              <a:pPr algn="ctr"/>
              <a:r>
                <a:rPr lang="de-DE" sz="1400" b="1">
                  <a:solidFill>
                    <a:srgbClr val="660066"/>
                  </a:solidFill>
                </a:rPr>
                <a:t>(non-homologous end joining)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45101" y="3895178"/>
              <a:ext cx="22716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b="1">
                  <a:solidFill>
                    <a:srgbClr val="0000FF"/>
                  </a:solidFill>
                </a:rPr>
                <a:t>HDR</a:t>
              </a:r>
            </a:p>
            <a:p>
              <a:pPr algn="ctr"/>
              <a:r>
                <a:rPr lang="de-DE" sz="1400" b="1">
                  <a:solidFill>
                    <a:srgbClr val="0000FF"/>
                  </a:solidFill>
                </a:rPr>
                <a:t>(homology-directed repair)</a:t>
              </a:r>
            </a:p>
          </p:txBody>
        </p:sp>
      </p:grpSp>
      <p:cxnSp>
        <p:nvCxnSpPr>
          <p:cNvPr id="14" name="Gerade Verbindung 13"/>
          <p:cNvCxnSpPr/>
          <p:nvPr/>
        </p:nvCxnSpPr>
        <p:spPr bwMode="auto">
          <a:xfrm flipH="1">
            <a:off x="100014" y="1099356"/>
            <a:ext cx="9705973" cy="0"/>
          </a:xfrm>
          <a:prstGeom prst="line">
            <a:avLst/>
          </a:prstGeom>
          <a:solidFill>
            <a:srgbClr val="00B8FF"/>
          </a:solidFill>
          <a:ln w="82550" cap="rnd" cmpd="sng" algn="ctr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  <a:gs pos="50000">
                  <a:srgbClr val="9CD65E"/>
                </a:gs>
              </a:gsLst>
              <a:lin ang="0" scaled="1"/>
              <a:tileRect/>
            </a:gra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75000"/>
              </a:schemeClr>
            </a:outerShdw>
          </a:effectLst>
        </p:spPr>
      </p:cxn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95301" y="24605"/>
            <a:ext cx="8915399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/>
                <a:cs typeface="Arial"/>
              </a:rPr>
              <a:t>Genome editing</a:t>
            </a:r>
            <a:endParaRPr lang="de-DE" sz="3600" dirty="0">
              <a:latin typeface="Arial"/>
              <a:cs typeface="Arial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Jens Boch</a:t>
            </a:r>
            <a:endParaRPr lang="de-DE"/>
          </a:p>
        </p:txBody>
      </p:sp>
      <p:pic>
        <p:nvPicPr>
          <p:cNvPr id="6" name="Bild 5" descr="skyline.png"/>
          <p:cNvPicPr>
            <a:picLocks noChangeAspect="1"/>
          </p:cNvPicPr>
          <p:nvPr/>
        </p:nvPicPr>
        <p:blipFill>
          <a:blip r:embed="rId3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230" y="6505224"/>
            <a:ext cx="1267769" cy="360693"/>
          </a:xfrm>
          <a:prstGeom prst="rect">
            <a:avLst/>
          </a:prstGeom>
        </p:spPr>
      </p:pic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134144" y="990600"/>
            <a:ext cx="9740900" cy="0"/>
          </a:xfrm>
          <a:prstGeom prst="line">
            <a:avLst/>
          </a:prstGeom>
          <a:noFill/>
          <a:ln w="76200" cap="rnd">
            <a:solidFill>
              <a:schemeClr val="bg2">
                <a:alpha val="79999"/>
              </a:schemeClr>
            </a:solidFill>
            <a:prstDash val="sysDot"/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04732" y="4231020"/>
            <a:ext cx="3571920" cy="2163551"/>
            <a:chOff x="2950951" y="4694449"/>
            <a:chExt cx="3297157" cy="2163551"/>
          </a:xfrm>
        </p:grpSpPr>
        <p:pic>
          <p:nvPicPr>
            <p:cNvPr id="21" name="Picture 20" descr="blommestijn_gene_therapy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951" y="4694449"/>
              <a:ext cx="2162560" cy="2162560"/>
            </a:xfrm>
            <a:prstGeom prst="rect">
              <a:avLst/>
            </a:prstGeom>
          </p:spPr>
        </p:pic>
        <p:pic>
          <p:nvPicPr>
            <p:cNvPr id="22" name="Picture 21" descr="largecover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793" y="4694449"/>
              <a:ext cx="1641315" cy="216355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754414" y="6474822"/>
              <a:ext cx="1411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Agbiotech 2.0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91149" y="6474822"/>
              <a:ext cx="13808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Gene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2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uwels_Time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96" y="1228432"/>
            <a:ext cx="7618603" cy="5204886"/>
          </a:xfrm>
          <a:prstGeom prst="rect">
            <a:avLst/>
          </a:prstGeom>
        </p:spPr>
      </p:pic>
      <p:cxnSp>
        <p:nvCxnSpPr>
          <p:cNvPr id="14" name="Gerade Verbindung 13"/>
          <p:cNvCxnSpPr/>
          <p:nvPr/>
        </p:nvCxnSpPr>
        <p:spPr bwMode="auto">
          <a:xfrm flipH="1">
            <a:off x="100014" y="1099356"/>
            <a:ext cx="9705973" cy="0"/>
          </a:xfrm>
          <a:prstGeom prst="line">
            <a:avLst/>
          </a:prstGeom>
          <a:solidFill>
            <a:srgbClr val="00B8FF"/>
          </a:solidFill>
          <a:ln w="82550" cap="rnd" cmpd="sng" algn="ctr"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  <a:gs pos="50000">
                  <a:srgbClr val="9CD65E"/>
                </a:gs>
              </a:gsLst>
              <a:lin ang="0" scaled="1"/>
              <a:tileRect/>
            </a:gra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75000"/>
              </a:schemeClr>
            </a:outerShdw>
          </a:effectLst>
        </p:spPr>
      </p:cxn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95301" y="24605"/>
            <a:ext cx="8915399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/>
                <a:cs typeface="Arial"/>
              </a:rPr>
              <a:t>Genome editing timeline</a:t>
            </a:r>
            <a:endParaRPr lang="de-DE" sz="3600" dirty="0">
              <a:latin typeface="Arial"/>
              <a:cs typeface="Arial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Jens Boch</a:t>
            </a:r>
            <a:endParaRPr lang="de-DE"/>
          </a:p>
        </p:txBody>
      </p:sp>
      <p:pic>
        <p:nvPicPr>
          <p:cNvPr id="6" name="Bild 5" descr="skyline.png"/>
          <p:cNvPicPr>
            <a:picLocks noChangeAspect="1"/>
          </p:cNvPicPr>
          <p:nvPr/>
        </p:nvPicPr>
        <p:blipFill>
          <a:blip r:embed="rId3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230" y="6505224"/>
            <a:ext cx="1267769" cy="3606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6375" y="6156320"/>
            <a:ext cx="3239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Pauwels </a:t>
            </a:r>
            <a:r>
              <a:rPr lang="en-US" sz="1200" i="1"/>
              <a:t>et al</a:t>
            </a:r>
            <a:r>
              <a:rPr lang="en-US" sz="1200"/>
              <a:t>. (2013) New Biotechnology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0014" y="1227333"/>
            <a:ext cx="3334066" cy="3524452"/>
            <a:chOff x="0" y="1121609"/>
            <a:chExt cx="3169919" cy="3630176"/>
          </a:xfrm>
        </p:grpSpPr>
        <p:sp>
          <p:nvSpPr>
            <p:cNvPr id="10" name="Rectangle 9"/>
            <p:cNvSpPr/>
            <p:nvPr/>
          </p:nvSpPr>
          <p:spPr>
            <a:xfrm>
              <a:off x="0" y="1121609"/>
              <a:ext cx="3169919" cy="3630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ZFN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2" y="3788494"/>
              <a:ext cx="2972919" cy="773345"/>
            </a:xfrm>
            <a:prstGeom prst="rect">
              <a:avLst/>
            </a:prstGeom>
          </p:spPr>
        </p:pic>
        <p:pic>
          <p:nvPicPr>
            <p:cNvPr id="12" name="Picture 11" descr="TALEN2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25" y="2500919"/>
              <a:ext cx="2972918" cy="814986"/>
            </a:xfrm>
            <a:prstGeom prst="rect">
              <a:avLst/>
            </a:prstGeom>
          </p:spPr>
        </p:pic>
        <p:pic>
          <p:nvPicPr>
            <p:cNvPr id="13" name="Picture 12" descr="Cas2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25" y="1121609"/>
              <a:ext cx="2965484" cy="945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22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FD9C72B-1FA2-49D3-8286-FD7DF47B2533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56746" y="188640"/>
            <a:ext cx="8448781" cy="849586"/>
          </a:xfrm>
        </p:spPr>
        <p:txBody>
          <a:bodyPr/>
          <a:lstStyle/>
          <a:p>
            <a:pPr algn="ctr"/>
            <a:r>
              <a:rPr lang="en-GB" sz="2800" dirty="0"/>
              <a:t>Significant </a:t>
            </a:r>
            <a:r>
              <a:rPr lang="en-GB" sz="2800" dirty="0" smtClean="0"/>
              <a:t>Highlights </a:t>
            </a:r>
            <a:r>
              <a:rPr lang="en-GB" sz="2800" dirty="0"/>
              <a:t>in Science or </a:t>
            </a:r>
            <a:r>
              <a:rPr lang="en-GB" sz="2800" dirty="0" smtClean="0"/>
              <a:t>Networking</a:t>
            </a:r>
            <a:endParaRPr lang="en-GB" sz="2800" dirty="0"/>
          </a:p>
          <a:p>
            <a:pPr algn="ctr"/>
            <a:r>
              <a:rPr lang="en-US" sz="2800" dirty="0"/>
              <a:t>Effector breeding</a:t>
            </a:r>
          </a:p>
          <a:p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31486" r="43750" b="9402"/>
          <a:stretch/>
        </p:blipFill>
        <p:spPr bwMode="auto">
          <a:xfrm>
            <a:off x="2792760" y="1196752"/>
            <a:ext cx="57721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3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FD9C72B-1FA2-49D3-8286-FD7DF47B2533}" type="slidenum">
              <a:rPr lang="en-GB"/>
              <a:pPr/>
              <a:t>23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56746" y="548680"/>
            <a:ext cx="8448781" cy="849586"/>
          </a:xfrm>
        </p:spPr>
        <p:txBody>
          <a:bodyPr/>
          <a:lstStyle/>
          <a:p>
            <a:pPr algn="ctr"/>
            <a:r>
              <a:rPr lang="en-GB" sz="2800" dirty="0"/>
              <a:t>Significant </a:t>
            </a:r>
            <a:r>
              <a:rPr lang="en-GB" sz="2800" dirty="0" smtClean="0"/>
              <a:t>Highlights </a:t>
            </a:r>
            <a:r>
              <a:rPr lang="en-GB" sz="2800" dirty="0"/>
              <a:t>in Science or </a:t>
            </a:r>
            <a:r>
              <a:rPr lang="en-GB" sz="2800" dirty="0" smtClean="0"/>
              <a:t>Networking</a:t>
            </a:r>
            <a:endParaRPr lang="en-GB" sz="2800" dirty="0"/>
          </a:p>
          <a:p>
            <a:pPr algn="ctr"/>
            <a:r>
              <a:rPr lang="en-US" sz="2800" dirty="0"/>
              <a:t>Effector breeding</a:t>
            </a:r>
          </a:p>
          <a:p>
            <a:endParaRPr lang="en-GB" sz="2800" dirty="0"/>
          </a:p>
        </p:txBody>
      </p:sp>
      <p:sp>
        <p:nvSpPr>
          <p:cNvPr id="455686" name="Rectangle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60512" y="1556792"/>
            <a:ext cx="9145016" cy="4056508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z="2400" dirty="0" smtClean="0"/>
              <a:t>Developed by 3 partners of SUSTAIN for potato late blight disease and presented at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annual conference</a:t>
            </a:r>
          </a:p>
          <a:p>
            <a:pPr>
              <a:spcBef>
                <a:spcPct val="30000"/>
              </a:spcBef>
            </a:pPr>
            <a:r>
              <a:rPr lang="en-US" sz="2400" dirty="0" smtClean="0"/>
              <a:t>Simplified and accelerated screening of </a:t>
            </a:r>
            <a:r>
              <a:rPr lang="en-US" sz="2400" dirty="0" err="1" smtClean="0"/>
              <a:t>germplasm</a:t>
            </a:r>
            <a:endParaRPr lang="en-US" sz="2400" dirty="0" smtClean="0"/>
          </a:p>
          <a:p>
            <a:pPr>
              <a:spcBef>
                <a:spcPct val="30000"/>
              </a:spcBef>
            </a:pPr>
            <a:r>
              <a:rPr lang="en-US" sz="2400" dirty="0" smtClean="0"/>
              <a:t>Early evaluation of resistance spectrum and durability</a:t>
            </a:r>
          </a:p>
          <a:p>
            <a:pPr>
              <a:spcBef>
                <a:spcPct val="30000"/>
              </a:spcBef>
            </a:pPr>
            <a:endParaRPr lang="en-US" sz="2400" dirty="0" smtClean="0"/>
          </a:p>
          <a:p>
            <a:pPr>
              <a:spcBef>
                <a:spcPct val="30000"/>
              </a:spcBef>
            </a:pPr>
            <a:r>
              <a:rPr lang="en-US" sz="2400" dirty="0" smtClean="0"/>
              <a:t>High interest in adaptation to other disease, other </a:t>
            </a:r>
            <a:r>
              <a:rPr lang="en-US" sz="2400" dirty="0" err="1" smtClean="0"/>
              <a:t>solanacous</a:t>
            </a:r>
            <a:r>
              <a:rPr lang="en-US" sz="2400" dirty="0" smtClean="0"/>
              <a:t> crops and cereals</a:t>
            </a:r>
          </a:p>
          <a:p>
            <a:pPr>
              <a:spcBef>
                <a:spcPct val="30000"/>
              </a:spcBef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318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3320C64-E7C7-495E-9663-DF2DFB425192}" type="slidenum">
              <a:rPr lang="en-GB"/>
              <a:pPr/>
              <a:t>24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256747" y="764704"/>
            <a:ext cx="7651970" cy="849586"/>
          </a:xfrm>
        </p:spPr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992560" y="1484784"/>
            <a:ext cx="8304766" cy="4438429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2400" dirty="0" smtClean="0"/>
              <a:t>Stronger involvement of industry and breeders</a:t>
            </a:r>
          </a:p>
          <a:p>
            <a:pPr marL="457200" lvl="1" indent="0">
              <a:spcBef>
                <a:spcPct val="30000"/>
              </a:spcBef>
              <a:buNone/>
            </a:pPr>
            <a:r>
              <a:rPr lang="fr-FR" sz="1600" dirty="0"/>
              <a:t>Breeder Workshop - </a:t>
            </a:r>
            <a:r>
              <a:rPr lang="fr-FR" sz="1600" dirty="0" err="1"/>
              <a:t>Effector</a:t>
            </a:r>
            <a:r>
              <a:rPr lang="fr-FR" sz="1600" dirty="0"/>
              <a:t> </a:t>
            </a:r>
            <a:r>
              <a:rPr lang="fr-FR" sz="1600" dirty="0" err="1"/>
              <a:t>Breeding</a:t>
            </a:r>
            <a:r>
              <a:rPr lang="fr-FR" sz="1600" dirty="0"/>
              <a:t>, </a:t>
            </a:r>
            <a:r>
              <a:rPr lang="fr-FR" sz="1600" dirty="0" err="1"/>
              <a:t>Spring</a:t>
            </a:r>
            <a:r>
              <a:rPr lang="fr-FR" sz="1600" dirty="0"/>
              <a:t> 2015, Wageningen, NL</a:t>
            </a:r>
            <a:endParaRPr lang="en-US" sz="1600" dirty="0"/>
          </a:p>
          <a:p>
            <a:pPr lvl="1">
              <a:spcBef>
                <a:spcPct val="30000"/>
              </a:spcBef>
            </a:pPr>
            <a:endParaRPr lang="en-US" sz="800" dirty="0" smtClean="0"/>
          </a:p>
          <a:p>
            <a:pPr>
              <a:spcBef>
                <a:spcPct val="30000"/>
              </a:spcBef>
            </a:pPr>
            <a:r>
              <a:rPr lang="en-US" sz="2400" dirty="0"/>
              <a:t>Extend the network for WG3 and put more emphasis in effector </a:t>
            </a:r>
            <a:r>
              <a:rPr lang="en-US" sz="2400" dirty="0" smtClean="0"/>
              <a:t>diversity (WS in summer 2015)</a:t>
            </a:r>
          </a:p>
          <a:p>
            <a:pPr marL="0" indent="0">
              <a:spcBef>
                <a:spcPct val="30000"/>
              </a:spcBef>
              <a:buNone/>
            </a:pPr>
            <a:endParaRPr lang="fr-FR" sz="2400" dirty="0"/>
          </a:p>
          <a:p>
            <a:pPr marL="0" indent="0">
              <a:spcBef>
                <a:spcPct val="30000"/>
              </a:spcBef>
              <a:buNone/>
            </a:pPr>
            <a:r>
              <a:rPr lang="en-US" sz="2400" b="1" dirty="0" smtClean="0"/>
              <a:t>Critical Activities</a:t>
            </a:r>
          </a:p>
          <a:p>
            <a:pPr marL="0" indent="0">
              <a:spcBef>
                <a:spcPct val="30000"/>
              </a:spcBef>
              <a:buNone/>
            </a:pPr>
            <a:endParaRPr lang="en-US" sz="800" b="1" dirty="0" smtClean="0"/>
          </a:p>
          <a:p>
            <a:pPr>
              <a:spcBef>
                <a:spcPct val="30000"/>
              </a:spcBef>
            </a:pPr>
            <a:r>
              <a:rPr lang="en-US" sz="2400" dirty="0" smtClean="0"/>
              <a:t>Initiate contact with other projects and organizations such as EPSO, EMBO, EUCARPIA</a:t>
            </a:r>
            <a:r>
              <a:rPr lang="fr-FR" sz="2400" dirty="0" smtClean="0"/>
              <a:t> for joint workshops or training </a:t>
            </a:r>
            <a:r>
              <a:rPr lang="fr-FR" sz="2400" dirty="0" err="1" smtClean="0"/>
              <a:t>schools</a:t>
            </a:r>
            <a:endParaRPr lang="en-US" sz="2400" dirty="0" smtClean="0"/>
          </a:p>
          <a:p>
            <a:pPr>
              <a:spcBef>
                <a:spcPct val="3000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A4E26E-2FD2-4F8F-A127-2A068FE879D2}" type="slidenum">
              <a:rPr lang="en-GB"/>
              <a:pPr/>
              <a:t>3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472770" y="260648"/>
            <a:ext cx="8448782" cy="1762990"/>
          </a:xfrm>
        </p:spPr>
        <p:txBody>
          <a:bodyPr/>
          <a:lstStyle/>
          <a:p>
            <a:r>
              <a:rPr lang="en-GB" sz="3200" dirty="0"/>
              <a:t>Scientific context and </a:t>
            </a:r>
            <a:r>
              <a:rPr lang="en-GB" sz="3200" dirty="0" smtClean="0"/>
              <a:t>objectives</a:t>
            </a:r>
            <a:endParaRPr lang="en-GB" sz="32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577070" y="3429000"/>
            <a:ext cx="4134459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62"/>
          <p:cNvGrpSpPr/>
          <p:nvPr/>
        </p:nvGrpSpPr>
        <p:grpSpPr>
          <a:xfrm>
            <a:off x="116463" y="3171448"/>
            <a:ext cx="5148572" cy="2088232"/>
            <a:chOff x="107504" y="3429000"/>
            <a:chExt cx="4752528" cy="2088232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107504" y="3645024"/>
              <a:ext cx="4752528" cy="18722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422576" y="4437112"/>
              <a:ext cx="1244719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defence</a:t>
              </a:r>
              <a:endParaRPr lang="en-GB" sz="2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2001607" y="4653136"/>
              <a:ext cx="174929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metabolism</a:t>
              </a:r>
              <a:endParaRPr lang="en-GB" sz="2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2804404" y="4941168"/>
              <a:ext cx="1922419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development</a:t>
              </a:r>
              <a:endParaRPr lang="en-GB" sz="2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6025" y="3717032"/>
              <a:ext cx="14799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proteins</a:t>
              </a:r>
              <a:endParaRPr lang="fr-FR" sz="2800" dirty="0">
                <a:solidFill>
                  <a:srgbClr val="FFFF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50834" y="4293096"/>
              <a:ext cx="30677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cellular processes</a:t>
              </a:r>
              <a:endParaRPr lang="fr-FR" sz="2800" dirty="0">
                <a:solidFill>
                  <a:srgbClr val="FFFF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6470" y="3429000"/>
              <a:ext cx="203931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6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</a:t>
              </a:r>
              <a:endParaRPr lang="fr-FR" sz="6600" dirty="0">
                <a:solidFill>
                  <a:srgbClr val="00B05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31559" y="4941168"/>
              <a:ext cx="17463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physiology </a:t>
              </a:r>
              <a:endParaRPr lang="fr-FR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7" name="Rectangle à coins arrondis 16"/>
          <p:cNvSpPr/>
          <p:nvPr/>
        </p:nvSpPr>
        <p:spPr>
          <a:xfrm>
            <a:off x="5577070" y="3429000"/>
            <a:ext cx="4134459" cy="187220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59"/>
          <p:cNvGrpSpPr/>
          <p:nvPr/>
        </p:nvGrpSpPr>
        <p:grpSpPr>
          <a:xfrm>
            <a:off x="4068532" y="2866324"/>
            <a:ext cx="5837469" cy="1270562"/>
            <a:chOff x="3772983" y="2722308"/>
            <a:chExt cx="5388433" cy="1270562"/>
          </a:xfrm>
          <a:effectLst>
            <a:outerShdw blurRad="1219200" dist="50800" dir="5400000" algn="ctr" rotWithShape="0">
              <a:srgbClr val="000000">
                <a:alpha val="14000"/>
              </a:srgbClr>
            </a:outerShdw>
          </a:effectLst>
        </p:grpSpPr>
        <p:sp>
          <p:nvSpPr>
            <p:cNvPr id="19" name="Rectangle 18"/>
            <p:cNvSpPr/>
            <p:nvPr/>
          </p:nvSpPr>
          <p:spPr>
            <a:xfrm>
              <a:off x="5165480" y="3284984"/>
              <a:ext cx="39959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Immune receptor</a:t>
              </a:r>
              <a:endParaRPr lang="fr-FR" sz="4000" dirty="0">
                <a:solidFill>
                  <a:srgbClr val="009900"/>
                </a:solidFill>
              </a:endParaRPr>
            </a:p>
          </p:txBody>
        </p:sp>
        <p:sp>
          <p:nvSpPr>
            <p:cNvPr id="20" name="Flèche droite 19"/>
            <p:cNvSpPr/>
            <p:nvPr/>
          </p:nvSpPr>
          <p:spPr>
            <a:xfrm rot="1862521" flipV="1">
              <a:off x="3772983" y="2722308"/>
              <a:ext cx="2709472" cy="113116"/>
            </a:xfrm>
            <a:prstGeom prst="rightArrow">
              <a:avLst>
                <a:gd name="adj1" fmla="val 50000"/>
                <a:gd name="adj2" fmla="val 247047"/>
              </a:avLst>
            </a:prstGeom>
            <a:solidFill>
              <a:srgbClr val="00B050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Flèche vers le bas 20"/>
          <p:cNvSpPr/>
          <p:nvPr/>
        </p:nvSpPr>
        <p:spPr>
          <a:xfrm>
            <a:off x="272480" y="1340768"/>
            <a:ext cx="4914546" cy="2016224"/>
          </a:xfrm>
          <a:prstGeom prst="downArrow">
            <a:avLst>
              <a:gd name="adj1" fmla="val 50000"/>
              <a:gd name="adj2" fmla="val 65117"/>
            </a:avLst>
          </a:prstGeom>
          <a:solidFill>
            <a:srgbClr val="FFFF00"/>
          </a:solidFill>
          <a:ln>
            <a:noFill/>
            <a:prstDash val="sysDot"/>
          </a:ln>
          <a:scene3d>
            <a:camera prst="orthographicFront"/>
            <a:lightRig rig="glow" dir="t"/>
          </a:scene3d>
          <a:sp3d>
            <a:bevelT w="4445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708627" y="2020778"/>
            <a:ext cx="11240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effector</a:t>
            </a:r>
            <a:endParaRPr lang="en-GB" sz="2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098671" y="2308810"/>
            <a:ext cx="11240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effector</a:t>
            </a:r>
            <a:endParaRPr lang="en-GB" sz="2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817750" y="1916832"/>
            <a:ext cx="11240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solidFill>
                  <a:srgbClr val="AFA4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effector</a:t>
            </a:r>
            <a:endParaRPr lang="en-GB" sz="2000" b="1" dirty="0">
              <a:solidFill>
                <a:srgbClr val="AFA49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817750" y="2524834"/>
            <a:ext cx="11240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effector</a:t>
            </a:r>
            <a:endParaRPr lang="en-GB" sz="2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1488714" y="1484784"/>
            <a:ext cx="11240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effector</a:t>
            </a:r>
            <a:endParaRPr lang="en-GB" sz="2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2190793" y="2780928"/>
            <a:ext cx="11240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effector</a:t>
            </a:r>
            <a:endParaRPr lang="en-GB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3594948" y="2060848"/>
            <a:ext cx="11240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effector</a:t>
            </a:r>
            <a:endParaRPr lang="en-GB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19828" y="2204864"/>
            <a:ext cx="11240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effector</a:t>
            </a:r>
            <a:endParaRPr lang="en-GB" sz="2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2658845" y="1556792"/>
            <a:ext cx="11240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solidFill>
                  <a:srgbClr val="AFA4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effector</a:t>
            </a:r>
            <a:endParaRPr lang="en-GB" sz="2000" b="1" dirty="0">
              <a:solidFill>
                <a:srgbClr val="AFA49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1" name="Groupe 57"/>
          <p:cNvGrpSpPr/>
          <p:nvPr/>
        </p:nvGrpSpPr>
        <p:grpSpPr>
          <a:xfrm>
            <a:off x="5499061" y="3645024"/>
            <a:ext cx="4406939" cy="2448272"/>
            <a:chOff x="5076056" y="1601416"/>
            <a:chExt cx="4067944" cy="2448272"/>
          </a:xfrm>
        </p:grpSpPr>
        <p:sp>
          <p:nvSpPr>
            <p:cNvPr id="32" name="Explosion 1 31"/>
            <p:cNvSpPr/>
            <p:nvPr/>
          </p:nvSpPr>
          <p:spPr>
            <a:xfrm>
              <a:off x="5076056" y="1601416"/>
              <a:ext cx="4067944" cy="2448272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90521" y="2249488"/>
              <a:ext cx="354416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b="1" dirty="0" smtClean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Resistance</a:t>
              </a:r>
              <a:endParaRPr lang="fr-FR" sz="5400" dirty="0">
                <a:solidFill>
                  <a:srgbClr val="009900"/>
                </a:solidFill>
              </a:endParaRPr>
            </a:p>
          </p:txBody>
        </p:sp>
      </p:grpSp>
      <p:sp>
        <p:nvSpPr>
          <p:cNvPr id="34" name="Rectangle à coins arrondis 33"/>
          <p:cNvSpPr/>
          <p:nvPr/>
        </p:nvSpPr>
        <p:spPr>
          <a:xfrm>
            <a:off x="272480" y="917664"/>
            <a:ext cx="5148572" cy="648072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000913" y="797804"/>
            <a:ext cx="29594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pathogen</a:t>
            </a:r>
            <a:endParaRPr lang="fr-FR" sz="4800" dirty="0">
              <a:solidFill>
                <a:srgbClr val="FFFF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9285" y="5157192"/>
            <a:ext cx="28007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Disease</a:t>
            </a:r>
            <a:endParaRPr lang="fr-FR" sz="5400" dirty="0">
              <a:solidFill>
                <a:srgbClr val="FF3300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548844" y="2060848"/>
            <a:ext cx="1326147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571226" y="1691516"/>
            <a:ext cx="916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AVR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6458944" y="2780929"/>
            <a:ext cx="2210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proteins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9490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36" grpId="0"/>
      <p:bldP spid="37" grpId="0" animBg="1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72E4E92-E150-4E65-B41B-3A48215670B1}" type="slidenum">
              <a:rPr lang="en-GB"/>
              <a:pPr/>
              <a:t>4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693518" y="332656"/>
            <a:ext cx="7651970" cy="849586"/>
          </a:xfrm>
        </p:spPr>
        <p:txBody>
          <a:bodyPr/>
          <a:lstStyle/>
          <a:p>
            <a:r>
              <a:rPr lang="en-GB" sz="3200" dirty="0"/>
              <a:t>Scientific context and objectives  (2/2)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56456" y="1052736"/>
            <a:ext cx="9705528" cy="4536504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z="1800" dirty="0" smtClean="0"/>
              <a:t>Disease </a:t>
            </a:r>
            <a:r>
              <a:rPr lang="en-US" sz="1800" dirty="0"/>
              <a:t>development is an active, pathogen-controlled process mediated by secreted pathogen proteins called </a:t>
            </a:r>
            <a:r>
              <a:rPr lang="en-US" sz="1800" b="1" dirty="0"/>
              <a:t>Effectors</a:t>
            </a:r>
            <a:endParaRPr lang="fr-FR" sz="1800" b="1" dirty="0"/>
          </a:p>
          <a:p>
            <a:pPr>
              <a:spcBef>
                <a:spcPct val="30000"/>
              </a:spcBef>
            </a:pPr>
            <a:r>
              <a:rPr lang="en-US" sz="1800" dirty="0"/>
              <a:t>The massive </a:t>
            </a:r>
            <a:r>
              <a:rPr lang="en-US" sz="1800" b="1" dirty="0" smtClean="0"/>
              <a:t>sequencing </a:t>
            </a:r>
            <a:r>
              <a:rPr lang="en-US" sz="1800" b="1" dirty="0"/>
              <a:t>of pathogen and plant genomes </a:t>
            </a:r>
            <a:r>
              <a:rPr lang="en-GB" sz="1800" dirty="0"/>
              <a:t>and the advance of </a:t>
            </a:r>
            <a:r>
              <a:rPr lang="en-GB" sz="1800" b="1" dirty="0"/>
              <a:t>effector biology </a:t>
            </a:r>
            <a:r>
              <a:rPr lang="en-GB" sz="1800" dirty="0"/>
              <a:t>produced tremendous progress in Plant Pathology</a:t>
            </a:r>
          </a:p>
          <a:p>
            <a:pPr>
              <a:spcBef>
                <a:spcPct val="30000"/>
              </a:spcBef>
            </a:pPr>
            <a:r>
              <a:rPr lang="en-US" sz="1800" dirty="0"/>
              <a:t>The understanding of the </a:t>
            </a:r>
            <a:r>
              <a:rPr lang="en-US" sz="1800" b="1" dirty="0"/>
              <a:t>molecular and evolutionary mechanisms of pathogen virulence</a:t>
            </a:r>
            <a:r>
              <a:rPr lang="en-US" sz="1800" dirty="0"/>
              <a:t> enables </a:t>
            </a:r>
            <a:r>
              <a:rPr lang="en-US" sz="1800" b="1" dirty="0"/>
              <a:t>knowledge-based breeding and engineering for durable crop </a:t>
            </a:r>
            <a:r>
              <a:rPr lang="en-US" sz="1800" b="1" dirty="0" smtClean="0"/>
              <a:t>resistance</a:t>
            </a:r>
          </a:p>
          <a:p>
            <a:pPr marL="914400" lvl="2" indent="0">
              <a:spcBef>
                <a:spcPct val="30000"/>
              </a:spcBef>
              <a:buNone/>
            </a:pPr>
            <a:r>
              <a:rPr lang="en-US" sz="1800" dirty="0" smtClean="0"/>
              <a:t>- Identification of </a:t>
            </a:r>
            <a:r>
              <a:rPr lang="en-US" sz="1800" b="1" dirty="0"/>
              <a:t>new resistance traits and loci </a:t>
            </a:r>
            <a:r>
              <a:rPr lang="en-US" sz="1800" dirty="0"/>
              <a:t>in plant </a:t>
            </a:r>
            <a:r>
              <a:rPr lang="en-US" sz="1800" dirty="0" err="1"/>
              <a:t>germplasm</a:t>
            </a:r>
            <a:r>
              <a:rPr lang="en-US" sz="1800" dirty="0"/>
              <a:t> collections</a:t>
            </a:r>
            <a:r>
              <a:rPr lang="en-US" sz="1800" dirty="0" smtClean="0"/>
              <a:t>.</a:t>
            </a:r>
          </a:p>
          <a:p>
            <a:pPr marL="914400" lvl="2" indent="0">
              <a:spcBef>
                <a:spcPct val="30000"/>
              </a:spcBef>
              <a:buNone/>
            </a:pPr>
            <a:r>
              <a:rPr lang="en-US" sz="1800" dirty="0" smtClean="0"/>
              <a:t>-</a:t>
            </a:r>
            <a:r>
              <a:rPr lang="en-US" sz="1800" b="1" dirty="0" smtClean="0"/>
              <a:t> </a:t>
            </a:r>
            <a:r>
              <a:rPr lang="en-US" sz="1800" dirty="0" smtClean="0"/>
              <a:t>Evaluation of </a:t>
            </a:r>
            <a:r>
              <a:rPr lang="en-US" sz="1800" b="1" dirty="0"/>
              <a:t>resistance durability </a:t>
            </a:r>
            <a:r>
              <a:rPr lang="en-US" sz="1800" dirty="0"/>
              <a:t>by detailed analysis of pathogen </a:t>
            </a:r>
            <a:r>
              <a:rPr lang="en-US" sz="1800" dirty="0" smtClean="0"/>
              <a:t>effector.</a:t>
            </a:r>
          </a:p>
          <a:p>
            <a:pPr marL="0" indent="0">
              <a:spcBef>
                <a:spcPct val="30000"/>
              </a:spcBef>
              <a:buNone/>
            </a:pPr>
            <a:endParaRPr lang="en-US" sz="1800" b="1" dirty="0" smtClean="0"/>
          </a:p>
          <a:p>
            <a:pPr marL="0" indent="0">
              <a:spcBef>
                <a:spcPct val="30000"/>
              </a:spcBef>
              <a:buNone/>
            </a:pPr>
            <a:r>
              <a:rPr lang="en-US" sz="1800" b="1" dirty="0" err="1" smtClean="0"/>
              <a:t>MoU</a:t>
            </a:r>
            <a:r>
              <a:rPr lang="en-US" sz="1800" b="1" dirty="0" smtClean="0"/>
              <a:t> </a:t>
            </a:r>
            <a:r>
              <a:rPr lang="en-US" sz="1800" b="1" dirty="0"/>
              <a:t>objectives:</a:t>
            </a:r>
            <a:endParaRPr lang="en-GB" sz="1800" dirty="0">
              <a:solidFill>
                <a:srgbClr val="4F81BD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1800" b="1" dirty="0" smtClean="0"/>
              <a:t>Transfer </a:t>
            </a:r>
            <a:r>
              <a:rPr lang="en-US" sz="1800" b="1" dirty="0"/>
              <a:t>of knowledge </a:t>
            </a:r>
            <a:r>
              <a:rPr lang="en-US" sz="1800" dirty="0"/>
              <a:t>on plant resistance, effector function and effector evolution from academic research </a:t>
            </a:r>
            <a:r>
              <a:rPr lang="en-US" sz="1800" b="1" dirty="0"/>
              <a:t>to plant </a:t>
            </a:r>
            <a:r>
              <a:rPr lang="en-US" sz="1800" b="1" dirty="0" smtClean="0"/>
              <a:t>breeders</a:t>
            </a:r>
            <a:r>
              <a:rPr lang="en-US" sz="1800" dirty="0" smtClean="0"/>
              <a:t>.</a:t>
            </a:r>
          </a:p>
          <a:p>
            <a:pPr>
              <a:spcBef>
                <a:spcPct val="30000"/>
              </a:spcBef>
            </a:pPr>
            <a:r>
              <a:rPr lang="en-US" sz="1800" dirty="0"/>
              <a:t>B</a:t>
            </a:r>
            <a:r>
              <a:rPr lang="en-US" sz="1800" dirty="0" smtClean="0"/>
              <a:t>uild a  </a:t>
            </a:r>
            <a:r>
              <a:rPr lang="en-US" sz="1800" dirty="0"/>
              <a:t>platform for the development of </a:t>
            </a:r>
            <a:r>
              <a:rPr lang="en-US" sz="1800" b="1" dirty="0"/>
              <a:t>durably resistant </a:t>
            </a:r>
            <a:r>
              <a:rPr lang="en-US" sz="1800" b="1" dirty="0" smtClean="0"/>
              <a:t>cereal and </a:t>
            </a:r>
            <a:r>
              <a:rPr lang="en-US" sz="1800" b="1" dirty="0" err="1" smtClean="0"/>
              <a:t>solanacous</a:t>
            </a:r>
            <a:r>
              <a:rPr lang="en-US" sz="1800" b="1" dirty="0" smtClean="0"/>
              <a:t> crops </a:t>
            </a:r>
            <a:r>
              <a:rPr lang="en-US" sz="1800" b="1" dirty="0"/>
              <a:t>for Europe and developing countries</a:t>
            </a:r>
            <a:r>
              <a:rPr lang="en-US" sz="18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793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er 11"/>
          <p:cNvGrpSpPr>
            <a:grpSpLocks/>
          </p:cNvGrpSpPr>
          <p:nvPr/>
        </p:nvGrpSpPr>
        <p:grpSpPr bwMode="auto">
          <a:xfrm>
            <a:off x="68423" y="1254126"/>
            <a:ext cx="9837577" cy="5616542"/>
            <a:chOff x="74399" y="488950"/>
            <a:chExt cx="9081327" cy="5615934"/>
          </a:xfrm>
        </p:grpSpPr>
        <p:pic>
          <p:nvPicPr>
            <p:cNvPr id="4103" name="Picture 19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829" y="3372143"/>
              <a:ext cx="3203084" cy="232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5" descr="P101005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2345" y="488950"/>
              <a:ext cx="1693381" cy="2607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6" descr="P101004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830" y="488950"/>
              <a:ext cx="1955682" cy="2607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659"/>
            <a:stretch>
              <a:fillRect/>
            </a:stretch>
          </p:blipFill>
          <p:spPr bwMode="auto">
            <a:xfrm>
              <a:off x="137245" y="603056"/>
              <a:ext cx="1296876" cy="5093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9" descr="Capture d’écran 2010-01-20 à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867" y="3240542"/>
              <a:ext cx="1192793" cy="254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0" descr="Capture d’écran 2010-01-20 à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29"/>
            <a:stretch>
              <a:fillRect/>
            </a:stretch>
          </p:blipFill>
          <p:spPr bwMode="auto">
            <a:xfrm>
              <a:off x="4846218" y="3336118"/>
              <a:ext cx="2905860" cy="242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Text Box 11"/>
            <p:cNvSpPr txBox="1">
              <a:spLocks noChangeArrowheads="1"/>
            </p:cNvSpPr>
            <p:nvPr/>
          </p:nvSpPr>
          <p:spPr bwMode="auto">
            <a:xfrm>
              <a:off x="74399" y="5843302"/>
              <a:ext cx="1258104" cy="26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en-US" sz="1100">
                  <a:latin typeface="Lucida Grande"/>
                </a:rPr>
                <a:t>Hilaire </a:t>
              </a:r>
              <a:r>
                <a:rPr lang="fr-FR" altLang="en-US" sz="1100" i="1">
                  <a:latin typeface="Lucida Grande"/>
                </a:rPr>
                <a:t>et al</a:t>
              </a:r>
              <a:r>
                <a:rPr lang="fr-FR" altLang="en-US" sz="1100">
                  <a:latin typeface="Lucida Grande"/>
                </a:rPr>
                <a:t>., 2001</a:t>
              </a: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5864" y="749300"/>
            <a:ext cx="9906000" cy="762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fr-FR" sz="2400" i="1" dirty="0">
              <a:latin typeface="Lucida Grande"/>
              <a:ea typeface="+mj-ea"/>
              <a:cs typeface="Lucida Grande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857376" y="1268413"/>
            <a:ext cx="3719910" cy="298389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defRPr/>
            </a:pPr>
            <a:endParaRPr lang="fr-FR" altLang="en-US" sz="1800" dirty="0" smtClean="0"/>
          </a:p>
          <a:p>
            <a:pPr marL="285750" indent="-285750" eaLnBrk="1" hangingPunct="1">
              <a:lnSpc>
                <a:spcPct val="87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en-US" sz="1800" dirty="0" smtClean="0"/>
              <a:t>Causal agent : </a:t>
            </a:r>
            <a:r>
              <a:rPr lang="fr-FR" altLang="en-US" sz="1800" i="1" dirty="0" err="1" smtClean="0"/>
              <a:t>Xanthomonas</a:t>
            </a:r>
            <a:r>
              <a:rPr lang="fr-FR" altLang="en-US" sz="1800" i="1" dirty="0" smtClean="0"/>
              <a:t> </a:t>
            </a:r>
            <a:r>
              <a:rPr lang="fr-FR" altLang="en-US" sz="1800" i="1" dirty="0" err="1" smtClean="0"/>
              <a:t>oryzae</a:t>
            </a:r>
            <a:r>
              <a:rPr lang="fr-FR" altLang="en-US" sz="1800" i="1" dirty="0" smtClean="0"/>
              <a:t> </a:t>
            </a:r>
            <a:r>
              <a:rPr lang="fr-FR" altLang="en-US" sz="1800" dirty="0" err="1" smtClean="0"/>
              <a:t>pv</a:t>
            </a:r>
            <a:r>
              <a:rPr lang="fr-FR" altLang="en-US" sz="1800" dirty="0" smtClean="0"/>
              <a:t>.</a:t>
            </a:r>
            <a:r>
              <a:rPr lang="fr-FR" altLang="en-US" sz="1800" i="1" dirty="0" smtClean="0"/>
              <a:t> </a:t>
            </a:r>
            <a:r>
              <a:rPr lang="fr-FR" altLang="en-US" sz="1800" i="1" dirty="0" err="1" smtClean="0"/>
              <a:t>oryzae</a:t>
            </a:r>
            <a:r>
              <a:rPr lang="fr-FR" altLang="en-US" sz="1800" dirty="0" smtClean="0"/>
              <a:t> (</a:t>
            </a:r>
            <a:r>
              <a:rPr lang="fr-FR" altLang="en-US" sz="1800" i="1" dirty="0" err="1" smtClean="0"/>
              <a:t>Xoo</a:t>
            </a:r>
            <a:r>
              <a:rPr lang="fr-FR" altLang="en-US" sz="1800" dirty="0" smtClean="0"/>
              <a:t>)</a:t>
            </a:r>
          </a:p>
          <a:p>
            <a:pPr marL="285750" indent="-285750" eaLnBrk="1" hangingPunct="1">
              <a:lnSpc>
                <a:spcPct val="87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fr-FR" altLang="en-US" sz="1800" i="1" dirty="0" smtClean="0"/>
          </a:p>
          <a:p>
            <a:pPr marL="285750" indent="-285750" eaLnBrk="1" hangingPunct="1">
              <a:lnSpc>
                <a:spcPct val="87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en-US" sz="1800" dirty="0" smtClean="0"/>
              <a:t>Host : </a:t>
            </a:r>
            <a:r>
              <a:rPr lang="fr-FR" altLang="en-US" sz="1800" i="1" dirty="0" err="1" smtClean="0"/>
              <a:t>Oryza</a:t>
            </a:r>
            <a:r>
              <a:rPr lang="fr-FR" altLang="en-US" sz="1800" i="1" dirty="0" smtClean="0"/>
              <a:t> </a:t>
            </a:r>
            <a:r>
              <a:rPr lang="fr-FR" altLang="en-US" sz="1800" i="1" dirty="0" err="1" smtClean="0"/>
              <a:t>spp</a:t>
            </a:r>
            <a:r>
              <a:rPr lang="fr-FR" altLang="en-US" sz="1800" dirty="0" smtClean="0"/>
              <a:t>.</a:t>
            </a:r>
          </a:p>
          <a:p>
            <a:pPr marL="285750" indent="-285750" eaLnBrk="1" hangingPunct="1">
              <a:lnSpc>
                <a:spcPct val="87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fr-FR" altLang="en-US" sz="1800" dirty="0" smtClean="0"/>
          </a:p>
          <a:p>
            <a:pPr marL="285750" indent="-285750" eaLnBrk="1" hangingPunct="1">
              <a:lnSpc>
                <a:spcPct val="87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en-US" sz="1800" dirty="0" err="1" smtClean="0"/>
              <a:t>Vascular</a:t>
            </a:r>
            <a:r>
              <a:rPr lang="fr-FR" altLang="en-US" sz="1800" dirty="0" smtClean="0"/>
              <a:t>  and </a:t>
            </a:r>
            <a:r>
              <a:rPr lang="fr-FR" altLang="en-US" sz="1800" dirty="0" err="1" smtClean="0"/>
              <a:t>systemic</a:t>
            </a:r>
            <a:r>
              <a:rPr lang="fr-FR" altLang="en-US" sz="1800" dirty="0" smtClean="0"/>
              <a:t> </a:t>
            </a:r>
            <a:r>
              <a:rPr lang="fr-FR" altLang="en-US" sz="1800" dirty="0" err="1" smtClean="0"/>
              <a:t>disease</a:t>
            </a:r>
            <a:endParaRPr lang="fr-FR" altLang="en-US" sz="1800" dirty="0" smtClean="0"/>
          </a:p>
          <a:p>
            <a:pPr marL="285750" indent="-285750" eaLnBrk="1" hangingPunct="1">
              <a:lnSpc>
                <a:spcPct val="87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fr-FR" altLang="en-US" sz="1800" dirty="0" smtClean="0"/>
          </a:p>
          <a:p>
            <a:pPr marL="285750" indent="-285750" eaLnBrk="1" hangingPunct="1">
              <a:lnSpc>
                <a:spcPct val="87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en-US" sz="1800" dirty="0" smtClean="0"/>
              <a:t>Important </a:t>
            </a:r>
            <a:r>
              <a:rPr lang="fr-FR" altLang="en-US" sz="1800" dirty="0" err="1" smtClean="0"/>
              <a:t>yield</a:t>
            </a:r>
            <a:r>
              <a:rPr lang="fr-FR" altLang="en-US" sz="1800" dirty="0" smtClean="0"/>
              <a:t> </a:t>
            </a:r>
            <a:r>
              <a:rPr lang="fr-FR" altLang="en-US" sz="1800" dirty="0" err="1" smtClean="0"/>
              <a:t>loss</a:t>
            </a:r>
            <a:endParaRPr lang="fr-FR" altLang="en-US" sz="1800" dirty="0" smtClean="0"/>
          </a:p>
          <a:p>
            <a:pPr eaLnBrk="1" hangingPunct="1">
              <a:lnSpc>
                <a:spcPct val="87000"/>
              </a:lnSpc>
              <a:buClr>
                <a:srgbClr val="000000"/>
              </a:buClr>
              <a:buFont typeface="Arial" pitchFamily="34" charset="0"/>
              <a:buNone/>
              <a:defRPr/>
            </a:pPr>
            <a:endParaRPr lang="fr-FR" altLang="en-US" sz="1800" dirty="0" smtClean="0"/>
          </a:p>
          <a:p>
            <a:pPr eaLnBrk="1" hangingPunct="1">
              <a:lnSpc>
                <a:spcPct val="87000"/>
              </a:lnSpc>
              <a:buClr>
                <a:srgbClr val="000000"/>
              </a:buClr>
              <a:buFont typeface="Arial" pitchFamily="34" charset="0"/>
              <a:buNone/>
              <a:defRPr/>
            </a:pPr>
            <a:endParaRPr lang="fr-FR" altLang="en-US" sz="1800" dirty="0" smtClean="0"/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740532" y="764704"/>
            <a:ext cx="9165000" cy="72000"/>
          </a:xfrm>
          <a:prstGeom prst="round2DiagRect">
            <a:avLst/>
          </a:prstGeom>
          <a:gradFill flip="none" rotWithShape="1">
            <a:gsLst>
              <a:gs pos="93000">
                <a:srgbClr val="E7FDDF"/>
              </a:gs>
              <a:gs pos="97000">
                <a:schemeClr val="bg1"/>
              </a:gs>
              <a:gs pos="0">
                <a:srgbClr val="50C947"/>
              </a:gs>
              <a:gs pos="39000">
                <a:srgbClr val="86FE72">
                  <a:alpha val="56863"/>
                </a:srgbClr>
              </a:gs>
              <a:gs pos="87000">
                <a:srgbClr val="DCFCD0"/>
              </a:gs>
              <a:gs pos="81000">
                <a:srgbClr val="BBF9A5">
                  <a:alpha val="2274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2" name="ZoneTexte 17"/>
          <p:cNvSpPr txBox="1">
            <a:spLocks noChangeArrowheads="1"/>
          </p:cNvSpPr>
          <p:nvPr/>
        </p:nvSpPr>
        <p:spPr bwMode="auto">
          <a:xfrm>
            <a:off x="-34396" y="14288"/>
            <a:ext cx="9940396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n-US" sz="2400" i="1">
                <a:latin typeface="Lucida Grande"/>
                <a:ea typeface="Lucida Grande"/>
                <a:cs typeface="Lucida Grande"/>
              </a:rPr>
              <a:t>Bacterial Leaf Blight (BLB) of rice</a:t>
            </a:r>
          </a:p>
          <a:p>
            <a:pPr algn="ctr"/>
            <a:endParaRPr lang="fr-FR" altLang="en-US" sz="2400" i="1">
              <a:latin typeface="Lucida Grande"/>
              <a:ea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032348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534142" y="25288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186892" y="1766888"/>
            <a:ext cx="8337550" cy="762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endParaRPr lang="de-DE" sz="3200" dirty="0">
              <a:solidFill>
                <a:srgbClr val="FDDD01"/>
              </a:solidFill>
              <a:latin typeface="Lucida Grande"/>
              <a:ea typeface="+mj-ea"/>
              <a:cs typeface="Lucida Grande"/>
            </a:endParaRPr>
          </a:p>
        </p:txBody>
      </p:sp>
      <p:sp>
        <p:nvSpPr>
          <p:cNvPr id="12" name="Arrondir un rectangle avec un coin diagonal 11"/>
          <p:cNvSpPr/>
          <p:nvPr/>
        </p:nvSpPr>
        <p:spPr>
          <a:xfrm>
            <a:off x="740532" y="764704"/>
            <a:ext cx="9165000" cy="72000"/>
          </a:xfrm>
          <a:prstGeom prst="round2DiagRect">
            <a:avLst/>
          </a:prstGeom>
          <a:gradFill flip="none" rotWithShape="1">
            <a:gsLst>
              <a:gs pos="93000">
                <a:srgbClr val="E7FDDF"/>
              </a:gs>
              <a:gs pos="97000">
                <a:schemeClr val="bg1"/>
              </a:gs>
              <a:gs pos="0">
                <a:srgbClr val="50C947"/>
              </a:gs>
              <a:gs pos="39000">
                <a:srgbClr val="86FE72">
                  <a:alpha val="56863"/>
                </a:srgbClr>
              </a:gs>
              <a:gs pos="87000">
                <a:srgbClr val="DCFCD0"/>
              </a:gs>
              <a:gs pos="81000">
                <a:srgbClr val="BBF9A5">
                  <a:alpha val="2274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5" name="ZoneTexte 1"/>
          <p:cNvSpPr txBox="1">
            <a:spLocks noChangeArrowheads="1"/>
          </p:cNvSpPr>
          <p:nvPr/>
        </p:nvSpPr>
        <p:spPr bwMode="auto">
          <a:xfrm>
            <a:off x="-30956" y="0"/>
            <a:ext cx="993695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de-DE" altLang="en-US" sz="2400" i="1">
                <a:latin typeface="Lucida Grande"/>
                <a:ea typeface="Lucida Grande"/>
                <a:cs typeface="Lucida Grande"/>
              </a:rPr>
              <a:t>TAL (Transcription Activator-Like) type III effectors</a:t>
            </a:r>
            <a:endParaRPr lang="de-DE" altLang="en-US" sz="2400" i="1">
              <a:solidFill>
                <a:srgbClr val="FDDD01"/>
              </a:solidFill>
              <a:latin typeface="Lucida Grande"/>
              <a:ea typeface="Lucida Grande"/>
              <a:cs typeface="Lucida Grande"/>
            </a:endParaRPr>
          </a:p>
        </p:txBody>
      </p:sp>
      <p:pic>
        <p:nvPicPr>
          <p:cNvPr id="5126" name="Picture 14" descr="Cel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4869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ZoneTexte 13"/>
          <p:cNvSpPr txBox="1">
            <a:spLocks noChangeArrowheads="1"/>
          </p:cNvSpPr>
          <p:nvPr/>
        </p:nvSpPr>
        <p:spPr bwMode="auto">
          <a:xfrm>
            <a:off x="-18918" y="6608764"/>
            <a:ext cx="403807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100">
                <a:latin typeface="Lucida Grande"/>
              </a:rPr>
              <a:t>Boch and Bonas, 2010, </a:t>
            </a:r>
            <a:r>
              <a:rPr lang="fr-FR" altLang="en-US" sz="1100" i="1">
                <a:latin typeface="Lucida Grande"/>
              </a:rPr>
              <a:t>Annual review of phytopathology</a:t>
            </a:r>
          </a:p>
        </p:txBody>
      </p:sp>
    </p:spTree>
    <p:extLst>
      <p:ext uri="{BB962C8B-B14F-4D97-AF65-F5344CB8AC3E}">
        <p14:creationId xmlns:p14="http://schemas.microsoft.com/office/powerpoint/2010/main" val="40062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534142" y="25288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186892" y="1766888"/>
            <a:ext cx="8337550" cy="762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endParaRPr lang="de-DE" sz="3200" dirty="0">
              <a:solidFill>
                <a:srgbClr val="FDDD01"/>
              </a:solidFill>
              <a:latin typeface="Lucida Grande"/>
              <a:ea typeface="+mj-ea"/>
              <a:cs typeface="Lucida Grande"/>
            </a:endParaRPr>
          </a:p>
        </p:txBody>
      </p:sp>
      <p:sp>
        <p:nvSpPr>
          <p:cNvPr id="12" name="Arrondir un rectangle avec un coin diagonal 11"/>
          <p:cNvSpPr/>
          <p:nvPr/>
        </p:nvSpPr>
        <p:spPr>
          <a:xfrm>
            <a:off x="740532" y="764704"/>
            <a:ext cx="9165000" cy="72000"/>
          </a:xfrm>
          <a:prstGeom prst="round2DiagRect">
            <a:avLst/>
          </a:prstGeom>
          <a:gradFill flip="none" rotWithShape="1">
            <a:gsLst>
              <a:gs pos="93000">
                <a:srgbClr val="E7FDDF"/>
              </a:gs>
              <a:gs pos="97000">
                <a:schemeClr val="bg1"/>
              </a:gs>
              <a:gs pos="0">
                <a:srgbClr val="50C947"/>
              </a:gs>
              <a:gs pos="39000">
                <a:srgbClr val="86FE72">
                  <a:alpha val="56863"/>
                </a:srgbClr>
              </a:gs>
              <a:gs pos="87000">
                <a:srgbClr val="DCFCD0"/>
              </a:gs>
              <a:gs pos="81000">
                <a:srgbClr val="BBF9A5">
                  <a:alpha val="2274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ZoneTexte 1"/>
          <p:cNvSpPr txBox="1">
            <a:spLocks noChangeArrowheads="1"/>
          </p:cNvSpPr>
          <p:nvPr/>
        </p:nvSpPr>
        <p:spPr bwMode="auto">
          <a:xfrm>
            <a:off x="-30956" y="0"/>
            <a:ext cx="993695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de-DE" altLang="en-US" sz="2400" i="1">
                <a:latin typeface="Lucida Grande"/>
                <a:ea typeface="Lucida Grande"/>
                <a:cs typeface="Lucida Grande"/>
              </a:rPr>
              <a:t>TAL (Transcription Activator-Like) type III effectors</a:t>
            </a:r>
            <a:endParaRPr lang="de-DE" altLang="en-US" sz="2400" i="1">
              <a:solidFill>
                <a:srgbClr val="FDDD01"/>
              </a:solidFill>
              <a:latin typeface="Lucida Grande"/>
              <a:ea typeface="Lucida Grande"/>
              <a:cs typeface="Lucida Grande"/>
            </a:endParaRPr>
          </a:p>
        </p:txBody>
      </p:sp>
      <p:pic>
        <p:nvPicPr>
          <p:cNvPr id="6150" name="Picture 14" descr="Cel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4869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 17" descr="Capture d’écran 2011-03-27 à 23.39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4"/>
          <a:stretch>
            <a:fillRect/>
          </a:stretch>
        </p:blipFill>
        <p:spPr bwMode="auto">
          <a:xfrm>
            <a:off x="4562608" y="1481139"/>
            <a:ext cx="518689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ZoneTexte 10"/>
          <p:cNvSpPr txBox="1">
            <a:spLocks noChangeArrowheads="1"/>
          </p:cNvSpPr>
          <p:nvPr/>
        </p:nvSpPr>
        <p:spPr bwMode="auto">
          <a:xfrm>
            <a:off x="7929960" y="2924175"/>
            <a:ext cx="2015596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100">
                <a:latin typeface="Lucida Grande"/>
              </a:rPr>
              <a:t>Boch et</a:t>
            </a:r>
            <a:r>
              <a:rPr lang="fr-FR" altLang="en-US" sz="1100" i="1">
                <a:latin typeface="Lucida Grande"/>
              </a:rPr>
              <a:t> al</a:t>
            </a:r>
            <a:r>
              <a:rPr lang="fr-FR" altLang="en-US" sz="1100">
                <a:latin typeface="Lucida Grande"/>
              </a:rPr>
              <a:t>., 2009 ; </a:t>
            </a:r>
            <a:r>
              <a:rPr lang="fr-FR" altLang="en-US" sz="1100" i="1">
                <a:latin typeface="Lucida Grande"/>
              </a:rPr>
              <a:t>Science</a:t>
            </a:r>
            <a:endParaRPr lang="en-US" altLang="en-US" sz="1100" i="1">
              <a:latin typeface="Lucida Grande"/>
            </a:endParaRPr>
          </a:p>
        </p:txBody>
      </p:sp>
      <p:sp>
        <p:nvSpPr>
          <p:cNvPr id="6153" name="ZoneTexte 13"/>
          <p:cNvSpPr txBox="1">
            <a:spLocks noChangeArrowheads="1"/>
          </p:cNvSpPr>
          <p:nvPr/>
        </p:nvSpPr>
        <p:spPr bwMode="auto">
          <a:xfrm>
            <a:off x="-18918" y="6608764"/>
            <a:ext cx="403807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100">
                <a:latin typeface="Lucida Grande"/>
              </a:rPr>
              <a:t>Boch and Bonas, 2010, </a:t>
            </a:r>
            <a:r>
              <a:rPr lang="fr-FR" altLang="en-US" sz="1100" i="1">
                <a:latin typeface="Lucida Grande"/>
              </a:rPr>
              <a:t>Annual review of phytopathology</a:t>
            </a:r>
          </a:p>
        </p:txBody>
      </p:sp>
    </p:spTree>
    <p:extLst>
      <p:ext uri="{BB962C8B-B14F-4D97-AF65-F5344CB8AC3E}">
        <p14:creationId xmlns:p14="http://schemas.microsoft.com/office/powerpoint/2010/main" val="8535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>
            <a:spLocks noChangeArrowheads="1"/>
          </p:cNvSpPr>
          <p:nvPr/>
        </p:nvSpPr>
        <p:spPr bwMode="auto">
          <a:xfrm>
            <a:off x="534142" y="25288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186892" y="1766888"/>
            <a:ext cx="8337550" cy="762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endParaRPr lang="de-DE" sz="3200" dirty="0">
              <a:solidFill>
                <a:srgbClr val="FDDD01"/>
              </a:solidFill>
              <a:latin typeface="Lucida Grande"/>
              <a:ea typeface="+mj-ea"/>
              <a:cs typeface="Lucida Grande"/>
            </a:endParaRPr>
          </a:p>
        </p:txBody>
      </p:sp>
      <p:sp>
        <p:nvSpPr>
          <p:cNvPr id="12" name="Arrondir un rectangle avec un coin diagonal 11"/>
          <p:cNvSpPr/>
          <p:nvPr/>
        </p:nvSpPr>
        <p:spPr>
          <a:xfrm>
            <a:off x="740532" y="764704"/>
            <a:ext cx="9165000" cy="72000"/>
          </a:xfrm>
          <a:prstGeom prst="round2DiagRect">
            <a:avLst/>
          </a:prstGeom>
          <a:gradFill flip="none" rotWithShape="1">
            <a:gsLst>
              <a:gs pos="93000">
                <a:srgbClr val="E7FDDF"/>
              </a:gs>
              <a:gs pos="97000">
                <a:schemeClr val="bg1"/>
              </a:gs>
              <a:gs pos="0">
                <a:srgbClr val="50C947"/>
              </a:gs>
              <a:gs pos="39000">
                <a:srgbClr val="86FE72">
                  <a:alpha val="56863"/>
                </a:srgbClr>
              </a:gs>
              <a:gs pos="87000">
                <a:srgbClr val="DCFCD0"/>
              </a:gs>
              <a:gs pos="81000">
                <a:srgbClr val="BBF9A5">
                  <a:alpha val="2274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3" name="ZoneTexte 1"/>
          <p:cNvSpPr txBox="1">
            <a:spLocks noChangeArrowheads="1"/>
          </p:cNvSpPr>
          <p:nvPr/>
        </p:nvSpPr>
        <p:spPr bwMode="auto">
          <a:xfrm>
            <a:off x="-30956" y="0"/>
            <a:ext cx="993695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de-DE" altLang="en-US" sz="2400" i="1">
                <a:latin typeface="Lucida Grande"/>
                <a:ea typeface="Lucida Grande"/>
                <a:cs typeface="Lucida Grande"/>
              </a:rPr>
              <a:t>TAL (Transcription Activator-Like) type III effectors</a:t>
            </a:r>
            <a:endParaRPr lang="de-DE" altLang="en-US" sz="2400" i="1">
              <a:solidFill>
                <a:srgbClr val="FDDD01"/>
              </a:solidFill>
              <a:latin typeface="Lucida Grande"/>
              <a:ea typeface="Lucida Grande"/>
              <a:cs typeface="Lucida Grande"/>
            </a:endParaRPr>
          </a:p>
        </p:txBody>
      </p:sp>
      <p:pic>
        <p:nvPicPr>
          <p:cNvPr id="7174" name="Picture 14" descr="Cel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4869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age 17" descr="Capture d’écran 2011-03-27 à 23.39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4"/>
          <a:stretch>
            <a:fillRect/>
          </a:stretch>
        </p:blipFill>
        <p:spPr bwMode="auto">
          <a:xfrm>
            <a:off x="4562608" y="1481139"/>
            <a:ext cx="518689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35" y="3213101"/>
            <a:ext cx="4390629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ZoneTexte 1"/>
          <p:cNvSpPr txBox="1">
            <a:spLocks noChangeArrowheads="1"/>
          </p:cNvSpPr>
          <p:nvPr/>
        </p:nvSpPr>
        <p:spPr bwMode="auto">
          <a:xfrm>
            <a:off x="8088959" y="6608764"/>
            <a:ext cx="18565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100">
                <a:latin typeface="Lucida Grande"/>
              </a:rPr>
              <a:t>Mak et </a:t>
            </a:r>
            <a:r>
              <a:rPr lang="fr-FR" altLang="en-US" sz="1100" i="1">
                <a:latin typeface="Lucida Grande"/>
              </a:rPr>
              <a:t>al</a:t>
            </a:r>
            <a:r>
              <a:rPr lang="fr-FR" altLang="en-US" sz="1100">
                <a:latin typeface="Lucida Grande"/>
              </a:rPr>
              <a:t>., 2012, </a:t>
            </a:r>
            <a:r>
              <a:rPr lang="fr-FR" altLang="en-US" sz="1100" i="1">
                <a:latin typeface="Lucida Grande"/>
              </a:rPr>
              <a:t>Science</a:t>
            </a:r>
            <a:r>
              <a:rPr lang="fr-FR" altLang="en-US" sz="1100">
                <a:latin typeface="Lucida Grande"/>
              </a:rPr>
              <a:t> </a:t>
            </a:r>
            <a:endParaRPr lang="en-US" altLang="en-US" sz="1100">
              <a:latin typeface="Lucida Grande"/>
            </a:endParaRPr>
          </a:p>
        </p:txBody>
      </p:sp>
      <p:sp>
        <p:nvSpPr>
          <p:cNvPr id="7178" name="ZoneTexte 10"/>
          <p:cNvSpPr txBox="1">
            <a:spLocks noChangeArrowheads="1"/>
          </p:cNvSpPr>
          <p:nvPr/>
        </p:nvSpPr>
        <p:spPr bwMode="auto">
          <a:xfrm>
            <a:off x="7929960" y="2924175"/>
            <a:ext cx="2015596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100">
                <a:latin typeface="Lucida Grande"/>
              </a:rPr>
              <a:t>Boch et</a:t>
            </a:r>
            <a:r>
              <a:rPr lang="fr-FR" altLang="en-US" sz="1100" i="1">
                <a:latin typeface="Lucida Grande"/>
              </a:rPr>
              <a:t> al</a:t>
            </a:r>
            <a:r>
              <a:rPr lang="fr-FR" altLang="en-US" sz="1100">
                <a:latin typeface="Lucida Grande"/>
              </a:rPr>
              <a:t>., 2009 ; </a:t>
            </a:r>
            <a:r>
              <a:rPr lang="fr-FR" altLang="en-US" sz="1100" i="1">
                <a:latin typeface="Lucida Grande"/>
              </a:rPr>
              <a:t>Science</a:t>
            </a:r>
            <a:endParaRPr lang="en-US" altLang="en-US" sz="1100" i="1">
              <a:latin typeface="Lucida Grande"/>
            </a:endParaRPr>
          </a:p>
        </p:txBody>
      </p:sp>
      <p:sp>
        <p:nvSpPr>
          <p:cNvPr id="7179" name="ZoneTexte 13"/>
          <p:cNvSpPr txBox="1">
            <a:spLocks noChangeArrowheads="1"/>
          </p:cNvSpPr>
          <p:nvPr/>
        </p:nvSpPr>
        <p:spPr bwMode="auto">
          <a:xfrm>
            <a:off x="-18918" y="6608764"/>
            <a:ext cx="403807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100">
                <a:latin typeface="Lucida Grande"/>
              </a:rPr>
              <a:t>Boch and Bonas, 2010, </a:t>
            </a:r>
            <a:r>
              <a:rPr lang="fr-FR" altLang="en-US" sz="1100" i="1">
                <a:latin typeface="Lucida Grande"/>
              </a:rPr>
              <a:t>Annual review of phytopathology</a:t>
            </a:r>
          </a:p>
        </p:txBody>
      </p:sp>
    </p:spTree>
    <p:extLst>
      <p:ext uri="{BB962C8B-B14F-4D97-AF65-F5344CB8AC3E}">
        <p14:creationId xmlns:p14="http://schemas.microsoft.com/office/powerpoint/2010/main" val="27177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TAL-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66" y="2354263"/>
            <a:ext cx="4118901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9"/>
          <p:cNvSpPr txBox="1">
            <a:spLocks noChangeArrowheads="1"/>
          </p:cNvSpPr>
          <p:nvPr/>
        </p:nvSpPr>
        <p:spPr bwMode="auto">
          <a:xfrm>
            <a:off x="86972" y="3505200"/>
            <a:ext cx="2095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en-US" sz="1800" b="1">
                <a:solidFill>
                  <a:srgbClr val="099C1D"/>
                </a:solidFill>
                <a:latin typeface="Arial" pitchFamily="34" charset="0"/>
              </a:rPr>
              <a:t>Susceptible plant</a:t>
            </a:r>
          </a:p>
        </p:txBody>
      </p:sp>
      <p:sp>
        <p:nvSpPr>
          <p:cNvPr id="21" name="Right Arrow 20"/>
          <p:cNvSpPr/>
          <p:nvPr/>
        </p:nvSpPr>
        <p:spPr bwMode="auto">
          <a:xfrm>
            <a:off x="5216129" y="3881438"/>
            <a:ext cx="2560769" cy="77946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de-DE">
              <a:solidFill>
                <a:schemeClr val="tx1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197" name="TextBox 21"/>
          <p:cNvSpPr txBox="1">
            <a:spLocks noChangeArrowheads="1"/>
          </p:cNvSpPr>
          <p:nvPr/>
        </p:nvSpPr>
        <p:spPr bwMode="auto">
          <a:xfrm>
            <a:off x="5420301" y="4070350"/>
            <a:ext cx="2287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en-US" sz="1800" b="1">
                <a:latin typeface="Arial" pitchFamily="34" charset="0"/>
              </a:rPr>
              <a:t>Susceptibility gene</a:t>
            </a:r>
          </a:p>
        </p:txBody>
      </p:sp>
      <p:cxnSp>
        <p:nvCxnSpPr>
          <p:cNvPr id="8198" name="Straight Connector 23"/>
          <p:cNvCxnSpPr>
            <a:cxnSpLocks noChangeShapeType="1"/>
            <a:stCxn id="21" idx="1"/>
          </p:cNvCxnSpPr>
          <p:nvPr/>
        </p:nvCxnSpPr>
        <p:spPr bwMode="auto">
          <a:xfrm rot="10800000">
            <a:off x="2056871" y="4265613"/>
            <a:ext cx="3159258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/>
          <p:nvPr/>
        </p:nvSpPr>
        <p:spPr bwMode="auto">
          <a:xfrm>
            <a:off x="3078427" y="4217988"/>
            <a:ext cx="1064552" cy="10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de-DE">
              <a:solidFill>
                <a:schemeClr val="tx1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200" name="TextBox 26"/>
          <p:cNvSpPr txBox="1">
            <a:spLocks noChangeArrowheads="1"/>
          </p:cNvSpPr>
          <p:nvPr/>
        </p:nvSpPr>
        <p:spPr bwMode="auto">
          <a:xfrm>
            <a:off x="3191933" y="4321176"/>
            <a:ext cx="90289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en-US" sz="1400">
                <a:latin typeface="Arial" pitchFamily="34" charset="0"/>
              </a:rPr>
              <a:t>TAL box</a:t>
            </a:r>
          </a:p>
        </p:txBody>
      </p:sp>
      <p:sp>
        <p:nvSpPr>
          <p:cNvPr id="8201" name="TextBox 27"/>
          <p:cNvSpPr txBox="1">
            <a:spLocks noChangeArrowheads="1"/>
          </p:cNvSpPr>
          <p:nvPr/>
        </p:nvSpPr>
        <p:spPr bwMode="auto">
          <a:xfrm>
            <a:off x="2806520" y="2595564"/>
            <a:ext cx="12212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en-US" sz="1400" b="1">
                <a:latin typeface="Arial" pitchFamily="34" charset="0"/>
              </a:rPr>
              <a:t>TAL effector</a:t>
            </a:r>
          </a:p>
        </p:txBody>
      </p:sp>
      <p:cxnSp>
        <p:nvCxnSpPr>
          <p:cNvPr id="8202" name="Straight Connector 34"/>
          <p:cNvCxnSpPr>
            <a:cxnSpLocks noChangeShapeType="1"/>
            <a:endCxn id="26" idx="1"/>
          </p:cNvCxnSpPr>
          <p:nvPr/>
        </p:nvCxnSpPr>
        <p:spPr bwMode="auto">
          <a:xfrm rot="16200000" flipH="1">
            <a:off x="1886678" y="3077040"/>
            <a:ext cx="1673225" cy="71027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Straight Connector 36"/>
          <p:cNvCxnSpPr>
            <a:cxnSpLocks noChangeShapeType="1"/>
            <a:endCxn id="26" idx="3"/>
          </p:cNvCxnSpPr>
          <p:nvPr/>
        </p:nvCxnSpPr>
        <p:spPr bwMode="auto">
          <a:xfrm rot="5400000">
            <a:off x="3413853" y="3324690"/>
            <a:ext cx="1673225" cy="21497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Straight Connector 24"/>
          <p:cNvCxnSpPr>
            <a:cxnSpLocks noChangeShapeType="1"/>
            <a:stCxn id="21" idx="3"/>
          </p:cNvCxnSpPr>
          <p:nvPr/>
        </p:nvCxnSpPr>
        <p:spPr bwMode="auto">
          <a:xfrm>
            <a:off x="7776898" y="4271963"/>
            <a:ext cx="1030156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205" name="Picture 10" descr="1b m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r="10744" b="47282"/>
          <a:stretch>
            <a:fillRect/>
          </a:stretch>
        </p:blipFill>
        <p:spPr bwMode="auto">
          <a:xfrm>
            <a:off x="8930878" y="3744913"/>
            <a:ext cx="858176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rrondir un rectangle avec un coin diagonal 15"/>
          <p:cNvSpPr/>
          <p:nvPr/>
        </p:nvSpPr>
        <p:spPr>
          <a:xfrm>
            <a:off x="740532" y="764704"/>
            <a:ext cx="9165000" cy="72000"/>
          </a:xfrm>
          <a:prstGeom prst="round2DiagRect">
            <a:avLst/>
          </a:prstGeom>
          <a:gradFill flip="none" rotWithShape="1">
            <a:gsLst>
              <a:gs pos="93000">
                <a:srgbClr val="E7FDDF"/>
              </a:gs>
              <a:gs pos="97000">
                <a:schemeClr val="bg1"/>
              </a:gs>
              <a:gs pos="0">
                <a:srgbClr val="50C947"/>
              </a:gs>
              <a:gs pos="39000">
                <a:srgbClr val="86FE72">
                  <a:alpha val="56863"/>
                </a:srgbClr>
              </a:gs>
              <a:gs pos="87000">
                <a:srgbClr val="DCFCD0"/>
              </a:gs>
              <a:gs pos="81000">
                <a:srgbClr val="BBF9A5">
                  <a:alpha val="22745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07" name="ZoneTexte 16"/>
          <p:cNvSpPr txBox="1">
            <a:spLocks noChangeArrowheads="1"/>
          </p:cNvSpPr>
          <p:nvPr/>
        </p:nvSpPr>
        <p:spPr bwMode="auto">
          <a:xfrm>
            <a:off x="0" y="0"/>
            <a:ext cx="990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n-US" sz="2400" i="1">
                <a:latin typeface="Lucida Grande"/>
              </a:rPr>
              <a:t>Roles of TAL effectors in plant disease</a:t>
            </a:r>
          </a:p>
        </p:txBody>
      </p:sp>
    </p:spTree>
    <p:extLst>
      <p:ext uri="{BB962C8B-B14F-4D97-AF65-F5344CB8AC3E}">
        <p14:creationId xmlns:p14="http://schemas.microsoft.com/office/powerpoint/2010/main" val="7942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presentation-3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69395D"/>
      </a:hlink>
      <a:folHlink>
        <a:srgbClr val="6939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4072</TotalTime>
  <Words>817</Words>
  <Application>Microsoft Office PowerPoint</Application>
  <PresentationFormat>Format A4 (210 x 297 mm)</PresentationFormat>
  <Paragraphs>250</Paragraphs>
  <Slides>24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PowerPoint-presentation-3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1st TALEN &amp; CRISPR Training School</vt:lpstr>
      <vt:lpstr>Genome editing</vt:lpstr>
      <vt:lpstr>Genome editing timeline</vt:lpstr>
      <vt:lpstr>Présentation PowerPoint</vt:lpstr>
      <vt:lpstr>Présentation PowerPoint</vt:lpstr>
      <vt:lpstr>Présentation PowerPoint</vt:lpstr>
    </vt:vector>
  </TitlesOfParts>
  <Company>ESF-COST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ESF</dc:creator>
  <cp:lastModifiedBy>kroj</cp:lastModifiedBy>
  <cp:revision>137</cp:revision>
  <dcterms:created xsi:type="dcterms:W3CDTF">2007-11-05T13:47:35Z</dcterms:created>
  <dcterms:modified xsi:type="dcterms:W3CDTF">2014-04-29T07:53:46Z</dcterms:modified>
</cp:coreProperties>
</file>