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324" r:id="rId3"/>
    <p:sldId id="307" r:id="rId4"/>
    <p:sldId id="390" r:id="rId5"/>
    <p:sldId id="408" r:id="rId6"/>
    <p:sldId id="409" r:id="rId7"/>
    <p:sldId id="410" r:id="rId8"/>
    <p:sldId id="411" r:id="rId9"/>
    <p:sldId id="412" r:id="rId10"/>
    <p:sldId id="413" r:id="rId11"/>
    <p:sldId id="414" r:id="rId12"/>
    <p:sldId id="415" r:id="rId13"/>
    <p:sldId id="416" r:id="rId14"/>
    <p:sldId id="417" r:id="rId15"/>
    <p:sldId id="418" r:id="rId16"/>
    <p:sldId id="419" r:id="rId17"/>
    <p:sldId id="420" r:id="rId18"/>
    <p:sldId id="405" r:id="rId19"/>
    <p:sldId id="404" r:id="rId20"/>
    <p:sldId id="406" r:id="rId21"/>
    <p:sldId id="398" r:id="rId22"/>
    <p:sldId id="287" r:id="rId23"/>
    <p:sldId id="402" r:id="rId24"/>
    <p:sldId id="421" r:id="rId25"/>
    <p:sldId id="403" r:id="rId26"/>
    <p:sldId id="407" r:id="rId27"/>
  </p:sldIdLst>
  <p:sldSz cx="9144000" cy="6858000" type="screen4x3"/>
  <p:notesSz cx="6662738" cy="9906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ster" initials="m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497E"/>
    <a:srgbClr val="EB9523"/>
    <a:srgbClr val="FF3300"/>
    <a:srgbClr val="55426A"/>
    <a:srgbClr val="003399"/>
    <a:srgbClr val="898989"/>
    <a:srgbClr val="FFFFCC"/>
    <a:srgbClr val="009900"/>
    <a:srgbClr val="FFFF99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00" autoAdjust="0"/>
    <p:restoredTop sz="88576" autoAdjust="0"/>
  </p:normalViewPr>
  <p:slideViewPr>
    <p:cSldViewPr>
      <p:cViewPr>
        <p:scale>
          <a:sx n="90" d="100"/>
          <a:sy n="90" d="100"/>
        </p:scale>
        <p:origin x="-1134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186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4010" y="0"/>
            <a:ext cx="2887186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D0F40-B925-8B4B-9501-278AFE21EC2A}" type="datetimeFigureOut">
              <a:rPr lang="en-US" smtClean="0"/>
              <a:pPr/>
              <a:t>5/29/2017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887186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4010" y="9408981"/>
            <a:ext cx="2887186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BE10C1-9E18-1643-BE25-79C13C0FF90F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5591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186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4010" y="0"/>
            <a:ext cx="2887186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035E9-11C8-4BA4-B8B1-805C72AC3846}" type="datetimeFigureOut">
              <a:rPr lang="fr-FR" smtClean="0"/>
              <a:pPr/>
              <a:t>29/05/2017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855663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66274" y="4705350"/>
            <a:ext cx="533019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887186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4010" y="9408981"/>
            <a:ext cx="2887186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026614-7B85-470F-8B2C-FCA4904FB0C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5563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26614-7B85-470F-8B2C-FCA4904FB0C6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EE660-3782-4F49-B265-8D50C6F1DC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25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EE660-3782-4F49-B265-8D50C6F1DC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25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France</a:t>
            </a:r>
          </a:p>
          <a:p>
            <a:r>
              <a:rPr lang="en-US" dirty="0" smtClean="0"/>
              <a:t>3 Toulouse,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Montpelleir</a:t>
            </a:r>
            <a:r>
              <a:rPr lang="en-US" baseline="0" dirty="0" smtClean="0"/>
              <a:t>, 1 Versailles, 1 </a:t>
            </a:r>
            <a:r>
              <a:rPr lang="en-US" baseline="0" dirty="0" err="1" smtClean="0"/>
              <a:t>Montfavet</a:t>
            </a:r>
            <a:r>
              <a:rPr lang="en-US" baseline="0" dirty="0" smtClean="0"/>
              <a:t>, 1 Sophia-</a:t>
            </a:r>
            <a:r>
              <a:rPr lang="en-US" baseline="0" dirty="0" err="1" smtClean="0"/>
              <a:t>Antipolis</a:t>
            </a:r>
            <a:endParaRPr lang="en-US" baseline="0" dirty="0" smtClean="0"/>
          </a:p>
          <a:p>
            <a:r>
              <a:rPr lang="en-US" baseline="0" dirty="0" smtClean="0"/>
              <a:t>UK</a:t>
            </a:r>
          </a:p>
          <a:p>
            <a:r>
              <a:rPr lang="en-US" baseline="0" dirty="0" smtClean="0"/>
              <a:t>3 Dundee, 1 London, 1 Coventry, 1 Cambridge</a:t>
            </a:r>
          </a:p>
          <a:p>
            <a:r>
              <a:rPr lang="en-US" baseline="0" dirty="0" smtClean="0"/>
              <a:t>Germany,</a:t>
            </a:r>
          </a:p>
          <a:p>
            <a:r>
              <a:rPr lang="en-US" baseline="0" dirty="0" smtClean="0"/>
              <a:t>2 Marburg, 1 Halle, 1 Bonn, 1 Hannover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EE660-3782-4F49-B265-8D50C6F1DC4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25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UK </a:t>
            </a:r>
          </a:p>
          <a:p>
            <a:r>
              <a:rPr lang="en-US" dirty="0" smtClean="0"/>
              <a:t>6 to Norwich, 6 to Dundee, 2 to London, 1 Oxford, 1 Edinburgh</a:t>
            </a:r>
          </a:p>
          <a:p>
            <a:r>
              <a:rPr lang="en-US" dirty="0" smtClean="0"/>
              <a:t>France</a:t>
            </a:r>
          </a:p>
          <a:p>
            <a:r>
              <a:rPr lang="en-US" dirty="0" smtClean="0"/>
              <a:t>4</a:t>
            </a:r>
            <a:r>
              <a:rPr lang="en-US" baseline="0" dirty="0" smtClean="0"/>
              <a:t> INRA Toulouse, 2 Sophia </a:t>
            </a:r>
            <a:r>
              <a:rPr lang="en-US" baseline="0" dirty="0" err="1" smtClean="0"/>
              <a:t>Antipolis</a:t>
            </a:r>
            <a:r>
              <a:rPr lang="en-US" baseline="0" dirty="0" smtClean="0"/>
              <a:t>, 1 </a:t>
            </a:r>
            <a:r>
              <a:rPr lang="en-US" baseline="0" dirty="0" err="1" smtClean="0"/>
              <a:t>marseille</a:t>
            </a:r>
            <a:r>
              <a:rPr lang="en-US" baseline="0" dirty="0" smtClean="0"/>
              <a:t>, 1 Paris, 1 Montpellier</a:t>
            </a:r>
          </a:p>
          <a:p>
            <a:r>
              <a:rPr lang="en-US" dirty="0" smtClean="0"/>
              <a:t>Germany</a:t>
            </a:r>
          </a:p>
          <a:p>
            <a:r>
              <a:rPr lang="en-US" dirty="0" smtClean="0"/>
              <a:t>2 Halle, 1 </a:t>
            </a:r>
            <a:r>
              <a:rPr lang="en-US" dirty="0" err="1" smtClean="0"/>
              <a:t>Gettingen</a:t>
            </a:r>
            <a:r>
              <a:rPr lang="en-US" dirty="0" smtClean="0"/>
              <a:t>, 1 Cologne, 1 Aachen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EE660-3782-4F49-B265-8D50C6F1DC4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25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Amey</a:t>
            </a:r>
            <a:r>
              <a:rPr lang="en-US" dirty="0" smtClean="0"/>
              <a:t> from MPI Marburg to </a:t>
            </a:r>
            <a:r>
              <a:rPr lang="en-US" dirty="0" err="1" smtClean="0"/>
              <a:t>Warschaw</a:t>
            </a:r>
            <a:r>
              <a:rPr lang="en-US" dirty="0" smtClean="0"/>
              <a:t> 1</a:t>
            </a:r>
            <a:r>
              <a:rPr lang="en-US" baseline="30000" dirty="0" smtClean="0"/>
              <a:t>st</a:t>
            </a:r>
            <a:r>
              <a:rPr lang="en-US" dirty="0" smtClean="0"/>
              <a:t> call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Rafal</a:t>
            </a:r>
            <a:r>
              <a:rPr lang="en-US" dirty="0" smtClean="0"/>
              <a:t> from </a:t>
            </a:r>
            <a:r>
              <a:rPr lang="en-US" dirty="0" err="1" smtClean="0"/>
              <a:t>Warschaw</a:t>
            </a:r>
            <a:r>
              <a:rPr lang="en-US" dirty="0" smtClean="0"/>
              <a:t> to Halle for bacterial effector)</a:t>
            </a:r>
          </a:p>
          <a:p>
            <a:r>
              <a:rPr lang="en-US" dirty="0" smtClean="0"/>
              <a:t>Thierry Marcel from INRA Versailles to ETH Zurich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EE660-3782-4F49-B265-8D50C6F1DC4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25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26614-7B85-470F-8B2C-FCA4904FB0C6}" type="slidenum">
              <a:rPr lang="fr-FR" smtClean="0"/>
              <a:pPr/>
              <a:t>22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26614-7B85-470F-8B2C-FCA4904FB0C6}" type="slidenum">
              <a:rPr lang="fr-FR" smtClean="0"/>
              <a:pPr/>
              <a:t>23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26614-7B85-470F-8B2C-FCA4904FB0C6}" type="slidenum">
              <a:rPr lang="fr-FR" smtClean="0"/>
              <a:pPr/>
              <a:t>24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26614-7B85-470F-8B2C-FCA4904FB0C6}" type="slidenum">
              <a:rPr lang="fr-FR" smtClean="0"/>
              <a:pPr/>
              <a:t>25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26614-7B85-470F-8B2C-FCA4904FB0C6}" type="slidenum">
              <a:rPr lang="fr-FR" smtClean="0"/>
              <a:pPr/>
              <a:t>26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26614-7B85-470F-8B2C-FCA4904FB0C6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EE660-3782-4F49-B265-8D50C6F1DC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25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EE660-3782-4F49-B265-8D50C6F1DC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25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EE660-3782-4F49-B265-8D50C6F1DC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25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ESR = postdoc met max 8 </a:t>
            </a:r>
            <a:r>
              <a:rPr lang="en-US" dirty="0" err="1" smtClean="0"/>
              <a:t>jaar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EE660-3782-4F49-B265-8D50C6F1DC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5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Nearly</a:t>
            </a:r>
            <a:r>
              <a:rPr lang="en-US" baseline="0" dirty="0" smtClean="0"/>
              <a:t> 2/3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EE660-3782-4F49-B265-8D50C6F1DC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25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Nearly</a:t>
            </a:r>
            <a:r>
              <a:rPr lang="en-US" baseline="0" dirty="0" smtClean="0"/>
              <a:t> 2/3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EE660-3782-4F49-B265-8D50C6F1DC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25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EE660-3782-4F49-B265-8D50C6F1DC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25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CA31A-44F8-9D45-B938-CC6A7C5DA7A8}" type="datetime1">
              <a:rPr lang="nl-NL" smtClean="0"/>
              <a:pPr/>
              <a:t>29-5-2017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SUSTAINCROP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95258-3726-4AB1-9393-328EE536E3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872F0-625E-9F4A-910E-D4CF028C743E}" type="datetime1">
              <a:rPr lang="nl-NL" smtClean="0"/>
              <a:pPr/>
              <a:t>29-5-2017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SUSTAINCROP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95258-3726-4AB1-9393-328EE536E3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DD91E-4AE8-C649-B492-AE703779688C}" type="datetime1">
              <a:rPr lang="nl-NL" smtClean="0"/>
              <a:pPr/>
              <a:t>29-5-2017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SUSTAINCROP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95258-3726-4AB1-9393-328EE536E3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D14B5-FD85-6F43-9461-885896A714F8}" type="datetime1">
              <a:rPr lang="nl-NL" smtClean="0"/>
              <a:pPr/>
              <a:t>29-5-2017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SUSTAINCROP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95258-3726-4AB1-9393-328EE536E3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084DF-A8A6-674D-9736-CE0724FB062D}" type="datetime1">
              <a:rPr lang="nl-NL" smtClean="0"/>
              <a:pPr/>
              <a:t>29-5-2017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SUSTAINCROP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95258-3726-4AB1-9393-328EE536E3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64850-4A65-B446-8D3C-254A47C02B9E}" type="datetime1">
              <a:rPr lang="nl-NL" smtClean="0"/>
              <a:pPr/>
              <a:t>29-5-2017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SUSTAINCROP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95258-3726-4AB1-9393-328EE536E3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31CC5-F333-0844-B8AF-5373EBCE877F}" type="datetime1">
              <a:rPr lang="nl-NL" smtClean="0"/>
              <a:pPr/>
              <a:t>29-5-2017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SUSTAINCROP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95258-3726-4AB1-9393-328EE536E3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4D28-361D-D14D-9846-05FD67B3625A}" type="datetime1">
              <a:rPr lang="nl-NL" smtClean="0"/>
              <a:pPr/>
              <a:t>29-5-2017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SUSTAINCROP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95258-3726-4AB1-9393-328EE536E3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61E0C-5093-0A4E-B5D3-F6830EFF30C0}" type="datetime1">
              <a:rPr lang="nl-NL" smtClean="0"/>
              <a:pPr/>
              <a:t>29-5-2017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SUSTAINCROP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95258-3726-4AB1-9393-328EE536E3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11B98-150E-8343-BA8A-17171F42E8E7}" type="datetime1">
              <a:rPr lang="nl-NL" smtClean="0"/>
              <a:pPr/>
              <a:t>29-5-2017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SUSTAINCROP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95258-3726-4AB1-9393-328EE536E3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F8E04-8036-9144-A48F-AB4DED0D0422}" type="datetime1">
              <a:rPr lang="nl-NL" smtClean="0"/>
              <a:pPr/>
              <a:t>29-5-2017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SUSTAINCROP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95258-3726-4AB1-9393-328EE536E3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B1697-B212-CC44-B4DF-3410A1DDF3E9}" type="datetime1">
              <a:rPr lang="nl-NL" smtClean="0"/>
              <a:pPr/>
              <a:t>29-5-2017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rgbClr val="1F497D"/>
                </a:solidFill>
              </a:defRPr>
            </a:lvl1pPr>
          </a:lstStyle>
          <a:p>
            <a:r>
              <a:rPr lang="fr-FR" smtClean="0"/>
              <a:t>SUSTAINCROP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95258-3726-4AB1-9393-328EE536E3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Feuille_de_calcul_Microsoft_Excel2.xlsx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package" Target="../embeddings/Feuille_de_calcul_Microsoft_Excel3.xlsx"/><Relationship Id="rId5" Type="http://schemas.openxmlformats.org/officeDocument/2006/relationships/oleObject" Target="../embeddings/oleObject3.bin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package" Target="../embeddings/Feuille_de_calcul_Microsoft_Excel4.xlsx"/><Relationship Id="rId5" Type="http://schemas.openxmlformats.org/officeDocument/2006/relationships/oleObject" Target="../embeddings/oleObject4.bin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package" Target="../embeddings/Feuille_de_calcul_Microsoft_Excel5.xlsx"/><Relationship Id="rId5" Type="http://schemas.openxmlformats.org/officeDocument/2006/relationships/oleObject" Target="../embeddings/oleObject5.bin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Feuille_de_calcul_Microsoft_Excel1.xlsx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16244" y="-99392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3200" dirty="0">
              <a:solidFill>
                <a:schemeClr val="accent1"/>
              </a:solidFill>
              <a:latin typeface="+mj-lt"/>
            </a:endParaRPr>
          </a:p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Pathogen-informed 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strategies for sustainable broad-spectrum crop resistance</a:t>
            </a:r>
          </a:p>
          <a:p>
            <a:pPr algn="ctr"/>
            <a:endParaRPr lang="fr-FR" sz="2800" b="1" dirty="0" smtClean="0">
              <a:solidFill>
                <a:schemeClr val="tx2">
                  <a:lumMod val="75000"/>
                </a:schemeClr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fr-FR" sz="3600" b="1" dirty="0" smtClean="0">
                <a:solidFill>
                  <a:srgbClr val="0070C0"/>
                </a:solidFill>
                <a:cs typeface="Times New Roman" pitchFamily="18" charset="0"/>
              </a:rPr>
              <a:t>SUSTAIN</a:t>
            </a:r>
            <a:endParaRPr lang="fr-FR" sz="3600" b="1" dirty="0" smtClean="0">
              <a:solidFill>
                <a:srgbClr val="0070C0"/>
              </a:solidFill>
              <a:latin typeface="+mj-lt"/>
              <a:cs typeface="Times New Roman" pitchFamily="18" charset="0"/>
            </a:endParaRPr>
          </a:p>
          <a:p>
            <a:pPr algn="ctr"/>
            <a:endParaRPr lang="fr-FR" sz="2800" b="1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fr-FR" sz="28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COST Action FA 1208</a:t>
            </a:r>
            <a:endParaRPr lang="fr-FR" sz="2800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79512" y="5301208"/>
            <a:ext cx="89274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dirty="0" smtClean="0">
                <a:solidFill>
                  <a:srgbClr val="009900"/>
                </a:solidFill>
                <a:latin typeface="+mj-lt"/>
              </a:rPr>
              <a:t>Chair		Thomas </a:t>
            </a:r>
            <a:r>
              <a:rPr lang="fr-FR" dirty="0" err="1" smtClean="0">
                <a:solidFill>
                  <a:srgbClr val="009900"/>
                </a:solidFill>
                <a:latin typeface="+mj-lt"/>
              </a:rPr>
              <a:t>Kroj</a:t>
            </a:r>
            <a:r>
              <a:rPr lang="fr-FR" dirty="0" smtClean="0">
                <a:solidFill>
                  <a:srgbClr val="009900"/>
                </a:solidFill>
                <a:latin typeface="+mj-lt"/>
              </a:rPr>
              <a:t>, </a:t>
            </a:r>
            <a:r>
              <a:rPr lang="fr-FR" dirty="0">
                <a:solidFill>
                  <a:srgbClr val="009900"/>
                </a:solidFill>
                <a:latin typeface="+mj-lt"/>
              </a:rPr>
              <a:t>INRA, </a:t>
            </a:r>
            <a:r>
              <a:rPr lang="fr-FR" dirty="0" smtClean="0">
                <a:solidFill>
                  <a:srgbClr val="009900"/>
                </a:solidFill>
                <a:latin typeface="+mj-lt"/>
              </a:rPr>
              <a:t>Montpellier, France</a:t>
            </a:r>
          </a:p>
          <a:p>
            <a:pPr eaLnBrk="1" hangingPunct="1"/>
            <a:r>
              <a:rPr lang="fr-FR" dirty="0" smtClean="0">
                <a:solidFill>
                  <a:srgbClr val="009900"/>
                </a:solidFill>
                <a:latin typeface="+mj-lt"/>
              </a:rPr>
              <a:t>Co-Chair	</a:t>
            </a:r>
            <a:r>
              <a:rPr lang="fr-FR" dirty="0" err="1" smtClean="0">
                <a:solidFill>
                  <a:srgbClr val="009900"/>
                </a:solidFill>
                <a:latin typeface="+mj-lt"/>
              </a:rPr>
              <a:t>Aska</a:t>
            </a:r>
            <a:r>
              <a:rPr lang="fr-FR" dirty="0" smtClean="0">
                <a:solidFill>
                  <a:srgbClr val="009900"/>
                </a:solidFill>
                <a:latin typeface="+mj-lt"/>
              </a:rPr>
              <a:t> </a:t>
            </a:r>
            <a:r>
              <a:rPr lang="fr-FR" dirty="0" err="1" smtClean="0">
                <a:solidFill>
                  <a:srgbClr val="009900"/>
                </a:solidFill>
                <a:latin typeface="+mj-lt"/>
              </a:rPr>
              <a:t>Goverse</a:t>
            </a:r>
            <a:r>
              <a:rPr lang="fr-FR" dirty="0" smtClean="0">
                <a:solidFill>
                  <a:srgbClr val="009900"/>
                </a:solidFill>
                <a:latin typeface="+mj-lt"/>
              </a:rPr>
              <a:t>, Wageningen </a:t>
            </a:r>
            <a:r>
              <a:rPr lang="fr-FR" dirty="0" err="1" smtClean="0">
                <a:solidFill>
                  <a:srgbClr val="009900"/>
                </a:solidFill>
                <a:latin typeface="+mj-lt"/>
              </a:rPr>
              <a:t>University</a:t>
            </a:r>
            <a:r>
              <a:rPr lang="fr-FR" dirty="0" smtClean="0">
                <a:solidFill>
                  <a:srgbClr val="009900"/>
                </a:solidFill>
                <a:latin typeface="+mj-lt"/>
              </a:rPr>
              <a:t>, The </a:t>
            </a:r>
            <a:r>
              <a:rPr lang="fr-FR" dirty="0" err="1" smtClean="0">
                <a:solidFill>
                  <a:srgbClr val="009900"/>
                </a:solidFill>
                <a:latin typeface="+mj-lt"/>
              </a:rPr>
              <a:t>Netherlands</a:t>
            </a:r>
            <a:endParaRPr lang="fr-FR" dirty="0">
              <a:solidFill>
                <a:srgbClr val="009900"/>
              </a:solidFill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576064" y="644404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dirty="0" smtClean="0">
                <a:latin typeface="+mj-lt"/>
                <a:cs typeface="Times New Roman" pitchFamily="18" charset="0"/>
              </a:rPr>
              <a:t>Banyuls, 18</a:t>
            </a:r>
            <a:r>
              <a:rPr lang="fr-FR" baseline="30000" dirty="0" smtClean="0">
                <a:latin typeface="+mj-lt"/>
                <a:cs typeface="Times New Roman" pitchFamily="18" charset="0"/>
              </a:rPr>
              <a:t>th</a:t>
            </a:r>
            <a:r>
              <a:rPr lang="fr-FR" dirty="0" smtClean="0">
                <a:latin typeface="+mj-lt"/>
                <a:cs typeface="Times New Roman" pitchFamily="18" charset="0"/>
              </a:rPr>
              <a:t> </a:t>
            </a:r>
            <a:r>
              <a:rPr lang="fr-FR" dirty="0">
                <a:latin typeface="+mj-lt"/>
                <a:cs typeface="Times New Roman" pitchFamily="18" charset="0"/>
              </a:rPr>
              <a:t>of </a:t>
            </a:r>
            <a:r>
              <a:rPr lang="fr-FR" dirty="0" err="1" smtClean="0">
                <a:latin typeface="+mj-lt"/>
                <a:cs typeface="Times New Roman" pitchFamily="18" charset="0"/>
              </a:rPr>
              <a:t>February</a:t>
            </a:r>
            <a:r>
              <a:rPr lang="fr-FR" dirty="0" smtClean="0">
                <a:latin typeface="+mj-lt"/>
                <a:cs typeface="Times New Roman" pitchFamily="18" charset="0"/>
              </a:rPr>
              <a:t> 2016</a:t>
            </a:r>
            <a:endParaRPr lang="fr-FR" dirty="0">
              <a:latin typeface="+mj-lt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616824"/>
            <a:ext cx="8990541" cy="1396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411519" y="63927"/>
            <a:ext cx="7772400" cy="1143000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rgbClr val="4466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STSM approval</a:t>
            </a:r>
            <a:endParaRPr lang="en-US" dirty="0">
              <a:solidFill>
                <a:srgbClr val="44669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B743E6-B080-1448-970F-033270FB372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49867" y="72813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 descr="Schermafbeelding 2017-02-26 om 10.10.1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4" r="15710" b="62993"/>
          <a:stretch/>
        </p:blipFill>
        <p:spPr>
          <a:xfrm>
            <a:off x="0" y="5449619"/>
            <a:ext cx="9218765" cy="1408381"/>
          </a:xfrm>
          <a:prstGeom prst="rect">
            <a:avLst/>
          </a:prstGeom>
          <a:effectLst/>
        </p:spPr>
      </p:pic>
      <p:sp>
        <p:nvSpPr>
          <p:cNvPr id="10" name="Subtitle 2"/>
          <p:cNvSpPr>
            <a:spLocks noGrp="1"/>
          </p:cNvSpPr>
          <p:nvPr>
            <p:ph type="subTitle" sz="quarter" idx="1"/>
          </p:nvPr>
        </p:nvSpPr>
        <p:spPr>
          <a:xfrm>
            <a:off x="735542" y="1252415"/>
            <a:ext cx="6400800" cy="1752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chemeClr val="bg2">
                    <a:lumMod val="65000"/>
                    <a:lumOff val="35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bg2">
                    <a:lumMod val="65000"/>
                    <a:lumOff val="35000"/>
                  </a:schemeClr>
                </a:solidFill>
              </a:rPr>
              <a:t>pplications funded: 19M 25F</a:t>
            </a:r>
          </a:p>
          <a:p>
            <a:pPr>
              <a:spcBef>
                <a:spcPts val="0"/>
              </a:spcBef>
            </a:pPr>
            <a:endParaRPr lang="en-US" dirty="0">
              <a:solidFill>
                <a:schemeClr val="bg2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2">
                    <a:lumMod val="65000"/>
                    <a:lumOff val="35000"/>
                  </a:schemeClr>
                </a:solidFill>
              </a:rPr>
              <a:t> </a:t>
            </a:r>
            <a:endParaRPr lang="en-US" dirty="0">
              <a:solidFill>
                <a:srgbClr val="769939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0254740"/>
              </p:ext>
            </p:extLst>
          </p:nvPr>
        </p:nvGraphicFramePr>
        <p:xfrm>
          <a:off x="1020795" y="2134956"/>
          <a:ext cx="6473939" cy="2892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Worksheet" r:id="rId6" imgW="6858000" imgH="2159000" progId="Excel.Sheet.12">
                  <p:embed/>
                </p:oleObj>
              </mc:Choice>
              <mc:Fallback>
                <p:oleObj name="Worksheet" r:id="rId6" imgW="6858000" imgH="21590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20795" y="2134956"/>
                        <a:ext cx="6473939" cy="28928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464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352250" y="63927"/>
            <a:ext cx="7772400" cy="1143000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rgbClr val="4466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44 STSM</a:t>
            </a:r>
            <a:endParaRPr lang="en-US" dirty="0">
              <a:solidFill>
                <a:srgbClr val="44669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516741" y="728133"/>
            <a:ext cx="6400800" cy="1752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595959"/>
                </a:solidFill>
              </a:rPr>
              <a:t>Age of the researchers</a:t>
            </a:r>
            <a:endParaRPr lang="en-US" dirty="0">
              <a:solidFill>
                <a:schemeClr val="bg2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2">
                    <a:lumMod val="65000"/>
                    <a:lumOff val="35000"/>
                  </a:schemeClr>
                </a:solidFill>
              </a:rPr>
              <a:t> </a:t>
            </a:r>
            <a:endParaRPr lang="en-US" dirty="0">
              <a:solidFill>
                <a:srgbClr val="76993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B743E6-B080-1448-970F-033270FB372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49867" y="72813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 descr="Schermafbeelding 2017-02-26 om 10.10.1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4" r="15710" b="62993"/>
          <a:stretch/>
        </p:blipFill>
        <p:spPr>
          <a:xfrm>
            <a:off x="0" y="5449619"/>
            <a:ext cx="9218765" cy="1408381"/>
          </a:xfrm>
          <a:prstGeom prst="rect">
            <a:avLst/>
          </a:prstGeom>
          <a:effectLst/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487436"/>
              </p:ext>
            </p:extLst>
          </p:nvPr>
        </p:nvGraphicFramePr>
        <p:xfrm>
          <a:off x="1551214" y="1324429"/>
          <a:ext cx="6077857" cy="3660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Worksheet" r:id="rId6" imgW="4597400" imgH="2768600" progId="Excel.Sheet.12">
                  <p:embed/>
                </p:oleObj>
              </mc:Choice>
              <mc:Fallback>
                <p:oleObj name="Worksheet" r:id="rId6" imgW="4597400" imgH="27686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51214" y="1324429"/>
                        <a:ext cx="6077857" cy="36601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05213" y="4726216"/>
            <a:ext cx="58238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446690"/>
                </a:solidFill>
                <a:latin typeface="+mn-lt"/>
              </a:rPr>
              <a:t>23 24 25 26 27 28 29 30 31 32 33 34 35 36 37 38 39 40 41 45 59</a:t>
            </a:r>
            <a:endParaRPr lang="en-US" sz="1500" dirty="0">
              <a:solidFill>
                <a:srgbClr val="44669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5507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352250" y="63927"/>
            <a:ext cx="7772400" cy="1143000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rgbClr val="4466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44 STSM</a:t>
            </a:r>
            <a:endParaRPr lang="en-US" dirty="0">
              <a:solidFill>
                <a:srgbClr val="44669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234533" y="836712"/>
            <a:ext cx="6400800" cy="1752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595959"/>
                </a:solidFill>
              </a:rPr>
              <a:t>5 days </a:t>
            </a:r>
            <a:r>
              <a:rPr lang="en-US" dirty="0">
                <a:solidFill>
                  <a:srgbClr val="595959"/>
                </a:solidFill>
              </a:rPr>
              <a:t>to 3 </a:t>
            </a:r>
            <a:r>
              <a:rPr lang="en-US" dirty="0" smtClean="0">
                <a:solidFill>
                  <a:srgbClr val="595959"/>
                </a:solidFill>
              </a:rPr>
              <a:t>months</a:t>
            </a:r>
            <a:endParaRPr lang="en-US" dirty="0">
              <a:solidFill>
                <a:schemeClr val="bg2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2">
                    <a:lumMod val="65000"/>
                    <a:lumOff val="35000"/>
                  </a:schemeClr>
                </a:solidFill>
              </a:rPr>
              <a:t> </a:t>
            </a:r>
            <a:endParaRPr lang="en-US" dirty="0">
              <a:solidFill>
                <a:srgbClr val="76993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B743E6-B080-1448-970F-033270FB372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49867" y="72813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 descr="Schermafbeelding 2017-02-26 om 10.10.1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4" r="15710" b="62993"/>
          <a:stretch/>
        </p:blipFill>
        <p:spPr>
          <a:xfrm>
            <a:off x="0" y="5449619"/>
            <a:ext cx="9218765" cy="1408381"/>
          </a:xfrm>
          <a:prstGeom prst="rect">
            <a:avLst/>
          </a:prstGeom>
          <a:effectLst/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4989871"/>
              </p:ext>
            </p:extLst>
          </p:nvPr>
        </p:nvGraphicFramePr>
        <p:xfrm>
          <a:off x="21317" y="1481772"/>
          <a:ext cx="8571564" cy="3425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Worksheet" r:id="rId6" imgW="9639300" imgH="2781300" progId="Excel.Sheet.12">
                  <p:embed/>
                </p:oleObj>
              </mc:Choice>
              <mc:Fallback>
                <p:oleObj name="Worksheet" r:id="rId6" imgW="9639300" imgH="27813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317" y="1481772"/>
                        <a:ext cx="8571564" cy="34253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968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352250" y="63927"/>
            <a:ext cx="7772400" cy="1143000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rgbClr val="4466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44 STSM</a:t>
            </a:r>
            <a:endParaRPr lang="en-US" dirty="0">
              <a:solidFill>
                <a:srgbClr val="44669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142200" y="958965"/>
            <a:ext cx="6400800" cy="1752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595959"/>
                </a:solidFill>
              </a:rPr>
              <a:t>Maximum 2500 euro</a:t>
            </a:r>
            <a:endParaRPr lang="en-US" dirty="0">
              <a:solidFill>
                <a:schemeClr val="bg2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2">
                    <a:lumMod val="65000"/>
                    <a:lumOff val="35000"/>
                  </a:schemeClr>
                </a:solidFill>
              </a:rPr>
              <a:t> </a:t>
            </a:r>
            <a:endParaRPr lang="en-US" dirty="0">
              <a:solidFill>
                <a:srgbClr val="76993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B743E6-B080-1448-970F-033270FB372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49867" y="72813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 descr="Schermafbeelding 2017-02-26 om 10.10.1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4" r="15710" b="62993"/>
          <a:stretch/>
        </p:blipFill>
        <p:spPr>
          <a:xfrm>
            <a:off x="0" y="5449619"/>
            <a:ext cx="9218765" cy="1408381"/>
          </a:xfrm>
          <a:prstGeom prst="rect">
            <a:avLst/>
          </a:prstGeom>
          <a:effectLst/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755935"/>
              </p:ext>
            </p:extLst>
          </p:nvPr>
        </p:nvGraphicFramePr>
        <p:xfrm>
          <a:off x="627358" y="1418269"/>
          <a:ext cx="7830842" cy="3567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Worksheet" r:id="rId6" imgW="10922000" imgH="5613400" progId="Excel.Sheet.12">
                  <p:embed/>
                </p:oleObj>
              </mc:Choice>
              <mc:Fallback>
                <p:oleObj name="Worksheet" r:id="rId6" imgW="10922000" imgH="56134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7358" y="1418269"/>
                        <a:ext cx="7830842" cy="35677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531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B743E6-B080-1448-970F-033270FB372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49867" y="72813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7" name="Picture 6" descr="Schermafbeelding 2017-02-26 om 11.51.4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7" t="22662" r="32667" b="9320"/>
          <a:stretch/>
        </p:blipFill>
        <p:spPr>
          <a:xfrm>
            <a:off x="2635934" y="8751"/>
            <a:ext cx="5291111" cy="5841485"/>
          </a:xfrm>
          <a:prstGeom prst="rect">
            <a:avLst/>
          </a:prstGeom>
        </p:spPr>
      </p:pic>
      <p:pic>
        <p:nvPicPr>
          <p:cNvPr id="6" name="Picture 5" descr="Schermafbeelding 2017-02-26 om 10.10.1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4" r="15710" b="62993"/>
          <a:stretch/>
        </p:blipFill>
        <p:spPr>
          <a:xfrm>
            <a:off x="0" y="5449619"/>
            <a:ext cx="9218765" cy="1408381"/>
          </a:xfrm>
          <a:prstGeom prst="rect">
            <a:avLst/>
          </a:prstGeom>
          <a:effectLst/>
        </p:spPr>
      </p:pic>
      <p:sp>
        <p:nvSpPr>
          <p:cNvPr id="8" name="Smiley Face 7"/>
          <p:cNvSpPr/>
          <p:nvPr/>
        </p:nvSpPr>
        <p:spPr bwMode="auto">
          <a:xfrm>
            <a:off x="4445000" y="3733801"/>
            <a:ext cx="254000" cy="220132"/>
          </a:xfrm>
          <a:prstGeom prst="smileyFace">
            <a:avLst/>
          </a:prstGeom>
          <a:solidFill>
            <a:srgbClr val="7B0F4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Smiley Face 8"/>
          <p:cNvSpPr/>
          <p:nvPr/>
        </p:nvSpPr>
        <p:spPr bwMode="auto">
          <a:xfrm>
            <a:off x="4724400" y="3276601"/>
            <a:ext cx="254000" cy="220132"/>
          </a:xfrm>
          <a:prstGeom prst="smileyFace">
            <a:avLst/>
          </a:prstGeom>
          <a:solidFill>
            <a:srgbClr val="7B0F4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Smiley Face 9"/>
          <p:cNvSpPr/>
          <p:nvPr/>
        </p:nvSpPr>
        <p:spPr bwMode="auto">
          <a:xfrm>
            <a:off x="4842933" y="2963334"/>
            <a:ext cx="254000" cy="220132"/>
          </a:xfrm>
          <a:prstGeom prst="smileyFace">
            <a:avLst/>
          </a:prstGeom>
          <a:solidFill>
            <a:srgbClr val="7B0F4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Smiley Face 10"/>
          <p:cNvSpPr/>
          <p:nvPr/>
        </p:nvSpPr>
        <p:spPr bwMode="auto">
          <a:xfrm>
            <a:off x="5765800" y="3276601"/>
            <a:ext cx="254000" cy="220132"/>
          </a:xfrm>
          <a:prstGeom prst="smileyFace">
            <a:avLst/>
          </a:prstGeom>
          <a:solidFill>
            <a:srgbClr val="7B0F4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Smiley Face 12"/>
          <p:cNvSpPr/>
          <p:nvPr/>
        </p:nvSpPr>
        <p:spPr bwMode="auto">
          <a:xfrm>
            <a:off x="6129867" y="2853268"/>
            <a:ext cx="254000" cy="220132"/>
          </a:xfrm>
          <a:prstGeom prst="smileyFace">
            <a:avLst/>
          </a:prstGeom>
          <a:solidFill>
            <a:srgbClr val="7B0F4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Smiley Face 13"/>
          <p:cNvSpPr/>
          <p:nvPr/>
        </p:nvSpPr>
        <p:spPr bwMode="auto">
          <a:xfrm>
            <a:off x="5181600" y="2429934"/>
            <a:ext cx="254000" cy="220132"/>
          </a:xfrm>
          <a:prstGeom prst="smileyFace">
            <a:avLst/>
          </a:prstGeom>
          <a:solidFill>
            <a:srgbClr val="7B0F4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Smiley Face 14"/>
          <p:cNvSpPr/>
          <p:nvPr/>
        </p:nvSpPr>
        <p:spPr bwMode="auto">
          <a:xfrm>
            <a:off x="5257800" y="3276601"/>
            <a:ext cx="254000" cy="220132"/>
          </a:xfrm>
          <a:prstGeom prst="smileyFace">
            <a:avLst/>
          </a:prstGeom>
          <a:solidFill>
            <a:srgbClr val="7B0F4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Smiley Face 15"/>
          <p:cNvSpPr/>
          <p:nvPr/>
        </p:nvSpPr>
        <p:spPr bwMode="auto">
          <a:xfrm>
            <a:off x="6553200" y="5263355"/>
            <a:ext cx="254000" cy="220132"/>
          </a:xfrm>
          <a:prstGeom prst="smileyFace">
            <a:avLst/>
          </a:prstGeom>
          <a:solidFill>
            <a:srgbClr val="7B0F4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Smiley Face 16"/>
          <p:cNvSpPr/>
          <p:nvPr/>
        </p:nvSpPr>
        <p:spPr bwMode="auto">
          <a:xfrm>
            <a:off x="5765800" y="4605867"/>
            <a:ext cx="254000" cy="220132"/>
          </a:xfrm>
          <a:prstGeom prst="smileyFace">
            <a:avLst/>
          </a:prstGeom>
          <a:solidFill>
            <a:srgbClr val="7B0F4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Smiley Face 17"/>
          <p:cNvSpPr/>
          <p:nvPr/>
        </p:nvSpPr>
        <p:spPr bwMode="auto">
          <a:xfrm>
            <a:off x="6866467" y="3623735"/>
            <a:ext cx="254000" cy="220132"/>
          </a:xfrm>
          <a:prstGeom prst="smileyFace">
            <a:avLst/>
          </a:prstGeom>
          <a:solidFill>
            <a:srgbClr val="7B0F4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Smiley Face 18"/>
          <p:cNvSpPr/>
          <p:nvPr/>
        </p:nvSpPr>
        <p:spPr bwMode="auto">
          <a:xfrm>
            <a:off x="5765800" y="3928535"/>
            <a:ext cx="254000" cy="220132"/>
          </a:xfrm>
          <a:prstGeom prst="smileyFace">
            <a:avLst/>
          </a:prstGeom>
          <a:solidFill>
            <a:srgbClr val="7B0F4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Smiley Face 19"/>
          <p:cNvSpPr/>
          <p:nvPr/>
        </p:nvSpPr>
        <p:spPr bwMode="auto">
          <a:xfrm>
            <a:off x="3115734" y="4538135"/>
            <a:ext cx="254000" cy="220132"/>
          </a:xfrm>
          <a:prstGeom prst="smileyFace">
            <a:avLst/>
          </a:prstGeom>
          <a:solidFill>
            <a:srgbClr val="7B0F4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Smiley Face 20"/>
          <p:cNvSpPr/>
          <p:nvPr/>
        </p:nvSpPr>
        <p:spPr bwMode="auto">
          <a:xfrm>
            <a:off x="3699933" y="4961468"/>
            <a:ext cx="254000" cy="220132"/>
          </a:xfrm>
          <a:prstGeom prst="smileyFace">
            <a:avLst/>
          </a:prstGeom>
          <a:solidFill>
            <a:srgbClr val="7B0F4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-2563592" y="366607"/>
            <a:ext cx="7772400" cy="1143000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rgbClr val="4466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44 STSM</a:t>
            </a:r>
            <a:endParaRPr lang="en-US" dirty="0">
              <a:solidFill>
                <a:srgbClr val="44669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22" name="Smiley Face 21"/>
          <p:cNvSpPr/>
          <p:nvPr/>
        </p:nvSpPr>
        <p:spPr bwMode="auto">
          <a:xfrm>
            <a:off x="4191000" y="2650066"/>
            <a:ext cx="254000" cy="220132"/>
          </a:xfrm>
          <a:prstGeom prst="smileyFace">
            <a:avLst/>
          </a:prstGeom>
          <a:solidFill>
            <a:srgbClr val="7B0F4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Smiley Face 23"/>
          <p:cNvSpPr/>
          <p:nvPr/>
        </p:nvSpPr>
        <p:spPr bwMode="auto">
          <a:xfrm>
            <a:off x="7484533" y="4851402"/>
            <a:ext cx="254000" cy="220132"/>
          </a:xfrm>
          <a:prstGeom prst="smileyFace">
            <a:avLst/>
          </a:prstGeom>
          <a:solidFill>
            <a:srgbClr val="7B0F4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Smiley Face 24"/>
          <p:cNvSpPr/>
          <p:nvPr/>
        </p:nvSpPr>
        <p:spPr bwMode="auto">
          <a:xfrm>
            <a:off x="5638800" y="1490135"/>
            <a:ext cx="254000" cy="220132"/>
          </a:xfrm>
          <a:prstGeom prst="smileyFace">
            <a:avLst/>
          </a:prstGeom>
          <a:solidFill>
            <a:srgbClr val="7B0F4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Subtitle 2"/>
          <p:cNvSpPr>
            <a:spLocks noGrp="1"/>
          </p:cNvSpPr>
          <p:nvPr>
            <p:ph type="subTitle" sz="quarter" idx="1"/>
          </p:nvPr>
        </p:nvSpPr>
        <p:spPr>
          <a:xfrm>
            <a:off x="245533" y="1430866"/>
            <a:ext cx="6400800" cy="1752600"/>
          </a:xfrm>
        </p:spPr>
        <p:txBody>
          <a:bodyPr>
            <a:normAutofit fontScale="85000" lnSpcReduction="20000"/>
          </a:bodyPr>
          <a:lstStyle/>
          <a:p>
            <a:pPr algn="l">
              <a:spcBef>
                <a:spcPts val="0"/>
              </a:spcBef>
            </a:pPr>
            <a:r>
              <a:rPr lang="en-US" sz="2600" dirty="0" smtClean="0">
                <a:solidFill>
                  <a:schemeClr val="bg2">
                    <a:lumMod val="65000"/>
                    <a:lumOff val="35000"/>
                  </a:schemeClr>
                </a:solidFill>
              </a:rPr>
              <a:t>Sending countries (16)</a:t>
            </a:r>
          </a:p>
          <a:p>
            <a:pPr algn="l">
              <a:spcBef>
                <a:spcPts val="0"/>
              </a:spcBef>
            </a:pPr>
            <a:endParaRPr lang="en-US" sz="2600" dirty="0">
              <a:solidFill>
                <a:schemeClr val="bg2">
                  <a:lumMod val="65000"/>
                  <a:lumOff val="35000"/>
                </a:schemeClr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600" dirty="0" smtClean="0">
                <a:solidFill>
                  <a:srgbClr val="595959"/>
                </a:solidFill>
              </a:rPr>
              <a:t>Top 3: </a:t>
            </a:r>
          </a:p>
          <a:p>
            <a:pPr algn="l">
              <a:spcBef>
                <a:spcPts val="0"/>
              </a:spcBef>
            </a:pPr>
            <a:r>
              <a:rPr lang="en-US" sz="2600" dirty="0" smtClean="0">
                <a:solidFill>
                  <a:srgbClr val="769939"/>
                </a:solidFill>
              </a:rPr>
              <a:t>France (9)</a:t>
            </a:r>
          </a:p>
          <a:p>
            <a:pPr algn="l">
              <a:spcBef>
                <a:spcPts val="0"/>
              </a:spcBef>
            </a:pPr>
            <a:r>
              <a:rPr lang="en-US" sz="2600" dirty="0" smtClean="0">
                <a:solidFill>
                  <a:srgbClr val="769939"/>
                </a:solidFill>
              </a:rPr>
              <a:t>UK (6)</a:t>
            </a:r>
          </a:p>
          <a:p>
            <a:pPr algn="l">
              <a:spcBef>
                <a:spcPts val="0"/>
              </a:spcBef>
            </a:pPr>
            <a:r>
              <a:rPr lang="en-US" sz="2600" dirty="0" smtClean="0">
                <a:solidFill>
                  <a:srgbClr val="769939"/>
                </a:solidFill>
              </a:rPr>
              <a:t>Germany (5)</a:t>
            </a:r>
          </a:p>
          <a:p>
            <a:pPr algn="l">
              <a:spcBef>
                <a:spcPts val="0"/>
              </a:spcBef>
            </a:pPr>
            <a:endParaRPr lang="en-US" dirty="0">
              <a:solidFill>
                <a:srgbClr val="7699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81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B743E6-B080-1448-970F-033270FB372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49867" y="72813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7" name="Picture 6" descr="Schermafbeelding 2017-02-26 om 11.51.4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7" t="22662" r="32667" b="9320"/>
          <a:stretch/>
        </p:blipFill>
        <p:spPr>
          <a:xfrm>
            <a:off x="2635934" y="8751"/>
            <a:ext cx="5291111" cy="5841485"/>
          </a:xfrm>
          <a:prstGeom prst="rect">
            <a:avLst/>
          </a:prstGeom>
        </p:spPr>
      </p:pic>
      <p:pic>
        <p:nvPicPr>
          <p:cNvPr id="6" name="Picture 5" descr="Schermafbeelding 2017-02-26 om 10.10.1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4" r="15710" b="62993"/>
          <a:stretch/>
        </p:blipFill>
        <p:spPr>
          <a:xfrm>
            <a:off x="0" y="5449619"/>
            <a:ext cx="9218765" cy="1408381"/>
          </a:xfrm>
          <a:prstGeom prst="rect">
            <a:avLst/>
          </a:prstGeom>
          <a:effectLst/>
        </p:spPr>
      </p:pic>
      <p:sp>
        <p:nvSpPr>
          <p:cNvPr id="8" name="Smiley Face 7"/>
          <p:cNvSpPr/>
          <p:nvPr/>
        </p:nvSpPr>
        <p:spPr bwMode="auto">
          <a:xfrm>
            <a:off x="4445000" y="3733801"/>
            <a:ext cx="254000" cy="220132"/>
          </a:xfrm>
          <a:prstGeom prst="smileyFace">
            <a:avLst/>
          </a:prstGeom>
          <a:solidFill>
            <a:srgbClr val="7B0F4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Smiley Face 9"/>
          <p:cNvSpPr/>
          <p:nvPr/>
        </p:nvSpPr>
        <p:spPr bwMode="auto">
          <a:xfrm>
            <a:off x="4842933" y="2963334"/>
            <a:ext cx="254000" cy="220132"/>
          </a:xfrm>
          <a:prstGeom prst="smileyFace">
            <a:avLst/>
          </a:prstGeom>
          <a:solidFill>
            <a:srgbClr val="7B0F4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Smiley Face 12"/>
          <p:cNvSpPr/>
          <p:nvPr/>
        </p:nvSpPr>
        <p:spPr bwMode="auto">
          <a:xfrm>
            <a:off x="6129867" y="2853268"/>
            <a:ext cx="254000" cy="220132"/>
          </a:xfrm>
          <a:prstGeom prst="smileyFace">
            <a:avLst/>
          </a:prstGeom>
          <a:solidFill>
            <a:srgbClr val="7B0F4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Smiley Face 13"/>
          <p:cNvSpPr/>
          <p:nvPr/>
        </p:nvSpPr>
        <p:spPr bwMode="auto">
          <a:xfrm>
            <a:off x="5181600" y="2429934"/>
            <a:ext cx="254000" cy="220132"/>
          </a:xfrm>
          <a:prstGeom prst="smileyFace">
            <a:avLst/>
          </a:prstGeom>
          <a:solidFill>
            <a:srgbClr val="7B0F4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Smiley Face 14"/>
          <p:cNvSpPr/>
          <p:nvPr/>
        </p:nvSpPr>
        <p:spPr bwMode="auto">
          <a:xfrm>
            <a:off x="5257800" y="3276601"/>
            <a:ext cx="254000" cy="220132"/>
          </a:xfrm>
          <a:prstGeom prst="smileyFace">
            <a:avLst/>
          </a:prstGeom>
          <a:solidFill>
            <a:srgbClr val="7B0F4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Smiley Face 15"/>
          <p:cNvSpPr/>
          <p:nvPr/>
        </p:nvSpPr>
        <p:spPr bwMode="auto">
          <a:xfrm>
            <a:off x="6553200" y="5263355"/>
            <a:ext cx="254000" cy="220132"/>
          </a:xfrm>
          <a:prstGeom prst="smileyFace">
            <a:avLst/>
          </a:prstGeom>
          <a:solidFill>
            <a:srgbClr val="7B0F4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Smiley Face 18"/>
          <p:cNvSpPr/>
          <p:nvPr/>
        </p:nvSpPr>
        <p:spPr bwMode="auto">
          <a:xfrm>
            <a:off x="6299200" y="1430866"/>
            <a:ext cx="254000" cy="220132"/>
          </a:xfrm>
          <a:prstGeom prst="smileyFace">
            <a:avLst/>
          </a:prstGeom>
          <a:solidFill>
            <a:srgbClr val="7B0F4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Smiley Face 20"/>
          <p:cNvSpPr/>
          <p:nvPr/>
        </p:nvSpPr>
        <p:spPr bwMode="auto">
          <a:xfrm>
            <a:off x="3699933" y="4961468"/>
            <a:ext cx="254000" cy="220132"/>
          </a:xfrm>
          <a:prstGeom prst="smileyFace">
            <a:avLst/>
          </a:prstGeom>
          <a:solidFill>
            <a:srgbClr val="7B0F4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-2260600" y="287866"/>
            <a:ext cx="7772400" cy="1143000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rgbClr val="4466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44 STSM</a:t>
            </a:r>
            <a:endParaRPr lang="en-US" dirty="0">
              <a:solidFill>
                <a:srgbClr val="44669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22" name="Smiley Face 21"/>
          <p:cNvSpPr/>
          <p:nvPr/>
        </p:nvSpPr>
        <p:spPr bwMode="auto">
          <a:xfrm>
            <a:off x="4191000" y="2650066"/>
            <a:ext cx="254000" cy="220132"/>
          </a:xfrm>
          <a:prstGeom prst="smileyFace">
            <a:avLst/>
          </a:prstGeom>
          <a:solidFill>
            <a:srgbClr val="7B0F4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Subtitle 2"/>
          <p:cNvSpPr>
            <a:spLocks noGrp="1"/>
          </p:cNvSpPr>
          <p:nvPr>
            <p:ph type="subTitle" sz="quarter" idx="1"/>
          </p:nvPr>
        </p:nvSpPr>
        <p:spPr>
          <a:xfrm>
            <a:off x="245533" y="1430866"/>
            <a:ext cx="6400800" cy="1752600"/>
          </a:xfrm>
        </p:spPr>
        <p:txBody>
          <a:bodyPr>
            <a:normAutofit fontScale="85000" lnSpcReduction="20000"/>
          </a:bodyPr>
          <a:lstStyle/>
          <a:p>
            <a:pPr algn="l">
              <a:spcBef>
                <a:spcPts val="0"/>
              </a:spcBef>
            </a:pPr>
            <a:r>
              <a:rPr lang="en-US" sz="2600" dirty="0" smtClean="0">
                <a:solidFill>
                  <a:schemeClr val="bg2">
                    <a:lumMod val="65000"/>
                    <a:lumOff val="35000"/>
                  </a:schemeClr>
                </a:solidFill>
              </a:rPr>
              <a:t>Host countries (11)</a:t>
            </a:r>
          </a:p>
          <a:p>
            <a:pPr algn="l">
              <a:spcBef>
                <a:spcPts val="0"/>
              </a:spcBef>
            </a:pPr>
            <a:endParaRPr lang="en-US" sz="2600" dirty="0">
              <a:solidFill>
                <a:schemeClr val="bg2">
                  <a:lumMod val="65000"/>
                  <a:lumOff val="35000"/>
                </a:schemeClr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600" dirty="0" smtClean="0">
                <a:solidFill>
                  <a:schemeClr val="bg2">
                    <a:lumMod val="65000"/>
                    <a:lumOff val="35000"/>
                  </a:schemeClr>
                </a:solidFill>
              </a:rPr>
              <a:t>Top 3:</a:t>
            </a:r>
          </a:p>
          <a:p>
            <a:pPr algn="l">
              <a:spcBef>
                <a:spcPts val="0"/>
              </a:spcBef>
            </a:pPr>
            <a:r>
              <a:rPr lang="en-US" sz="2600" dirty="0" smtClean="0">
                <a:solidFill>
                  <a:srgbClr val="769939"/>
                </a:solidFill>
              </a:rPr>
              <a:t>UK (16)</a:t>
            </a:r>
          </a:p>
          <a:p>
            <a:pPr algn="l">
              <a:spcBef>
                <a:spcPts val="0"/>
              </a:spcBef>
            </a:pPr>
            <a:r>
              <a:rPr lang="en-US" sz="2600" dirty="0" smtClean="0">
                <a:solidFill>
                  <a:srgbClr val="769939"/>
                </a:solidFill>
              </a:rPr>
              <a:t>France (9)</a:t>
            </a:r>
          </a:p>
          <a:p>
            <a:pPr algn="l">
              <a:spcBef>
                <a:spcPts val="0"/>
              </a:spcBef>
            </a:pPr>
            <a:r>
              <a:rPr lang="en-US" sz="2600" dirty="0" smtClean="0">
                <a:solidFill>
                  <a:srgbClr val="769939"/>
                </a:solidFill>
              </a:rPr>
              <a:t>Germany (5)</a:t>
            </a:r>
          </a:p>
          <a:p>
            <a:pPr algn="l">
              <a:spcBef>
                <a:spcPts val="0"/>
              </a:spcBef>
            </a:pPr>
            <a:endParaRPr lang="en-US" sz="2600" dirty="0" smtClean="0">
              <a:solidFill>
                <a:srgbClr val="769939"/>
              </a:solidFill>
            </a:endParaRPr>
          </a:p>
          <a:p>
            <a:pPr algn="l">
              <a:spcBef>
                <a:spcPts val="0"/>
              </a:spcBef>
            </a:pPr>
            <a:endParaRPr lang="en-US" dirty="0">
              <a:solidFill>
                <a:srgbClr val="769939"/>
              </a:solidFill>
            </a:endParaRPr>
          </a:p>
        </p:txBody>
      </p:sp>
      <p:sp>
        <p:nvSpPr>
          <p:cNvPr id="27" name="Smiley Face 26"/>
          <p:cNvSpPr/>
          <p:nvPr/>
        </p:nvSpPr>
        <p:spPr bwMode="auto">
          <a:xfrm>
            <a:off x="5181600" y="1693332"/>
            <a:ext cx="254000" cy="220132"/>
          </a:xfrm>
          <a:prstGeom prst="smileyFace">
            <a:avLst/>
          </a:prstGeom>
          <a:solidFill>
            <a:srgbClr val="7B0F4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Smiley Face 27"/>
          <p:cNvSpPr/>
          <p:nvPr/>
        </p:nvSpPr>
        <p:spPr bwMode="auto">
          <a:xfrm>
            <a:off x="5102980" y="3741056"/>
            <a:ext cx="254000" cy="220132"/>
          </a:xfrm>
          <a:prstGeom prst="smileyFace">
            <a:avLst/>
          </a:prstGeom>
          <a:solidFill>
            <a:srgbClr val="7B0F4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78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hermafbeelding 2017-02-26 om 14.33.5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 t="31905" r="35913" b="30317"/>
          <a:stretch/>
        </p:blipFill>
        <p:spPr>
          <a:xfrm>
            <a:off x="502229" y="3075215"/>
            <a:ext cx="6455934" cy="25581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411519" y="63927"/>
            <a:ext cx="7772400" cy="1143000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rgbClr val="4466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STSM</a:t>
            </a:r>
            <a:endParaRPr lang="en-US" dirty="0">
              <a:solidFill>
                <a:srgbClr val="44669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603225" y="412270"/>
            <a:ext cx="6400800" cy="1752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2">
                    <a:lumMod val="65000"/>
                    <a:lumOff val="35000"/>
                  </a:schemeClr>
                </a:solidFill>
              </a:rPr>
              <a:t>Results: publications</a:t>
            </a:r>
          </a:p>
          <a:p>
            <a:pPr>
              <a:spcBef>
                <a:spcPts val="0"/>
              </a:spcBef>
            </a:pPr>
            <a:endParaRPr lang="en-US" dirty="0">
              <a:solidFill>
                <a:schemeClr val="bg2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2">
                    <a:lumMod val="65000"/>
                    <a:lumOff val="35000"/>
                  </a:schemeClr>
                </a:solidFill>
              </a:rPr>
              <a:t> </a:t>
            </a:r>
            <a:endParaRPr lang="en-US" dirty="0">
              <a:solidFill>
                <a:srgbClr val="76993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B743E6-B080-1448-970F-033270FB372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49867" y="72813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 descr="Schermafbeelding 2017-02-26 om 10.10.1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4" r="15710" b="62993"/>
          <a:stretch/>
        </p:blipFill>
        <p:spPr>
          <a:xfrm>
            <a:off x="0" y="5449619"/>
            <a:ext cx="9218765" cy="1408381"/>
          </a:xfrm>
          <a:prstGeom prst="rect">
            <a:avLst/>
          </a:prstGeom>
          <a:effectLst/>
        </p:spPr>
      </p:pic>
      <p:pic>
        <p:nvPicPr>
          <p:cNvPr id="7" name="Picture 6" descr="Schermafbeelding 2017-02-26 om 14.31.46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2" t="21905" r="11309" b="31428"/>
          <a:stretch/>
        </p:blipFill>
        <p:spPr>
          <a:xfrm>
            <a:off x="411520" y="997856"/>
            <a:ext cx="5811480" cy="214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0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586" y="2440205"/>
            <a:ext cx="4040414" cy="404041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84628"/>
            <a:ext cx="7772400" cy="4114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Thank you </a:t>
            </a:r>
          </a:p>
          <a:p>
            <a:pPr marL="0" indent="0">
              <a:buNone/>
            </a:pPr>
            <a:endParaRPr lang="en-US" sz="26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US" sz="2600" b="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STSM </a:t>
            </a:r>
            <a:r>
              <a:rPr lang="en-US" sz="2600" b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committee </a:t>
            </a:r>
          </a:p>
          <a:p>
            <a:pPr marL="0" indent="0">
              <a:buNone/>
            </a:pPr>
            <a:r>
              <a:rPr lang="en-US" sz="24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(</a:t>
            </a:r>
            <a:r>
              <a:rPr lang="en-US" sz="24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Aska</a:t>
            </a:r>
            <a:r>
              <a:rPr lang="en-US" sz="24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4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Goverse</a:t>
            </a:r>
            <a:r>
              <a:rPr lang="en-US" sz="24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, John Jones, Beat Keller, </a:t>
            </a:r>
            <a:r>
              <a:rPr lang="en-US" sz="24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Nemo</a:t>
            </a:r>
            <a:r>
              <a:rPr lang="en-US" sz="24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4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Peeters</a:t>
            </a:r>
            <a:r>
              <a:rPr lang="en-US" sz="24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, Eva H. </a:t>
            </a:r>
            <a:r>
              <a:rPr lang="en-US" sz="24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Stukenbrock</a:t>
            </a:r>
            <a:r>
              <a:rPr lang="en-US" sz="24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, Didier </a:t>
            </a:r>
            <a:r>
              <a:rPr lang="en-US" sz="24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Tharreau</a:t>
            </a:r>
            <a:r>
              <a:rPr lang="en-US" sz="24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, Bart </a:t>
            </a:r>
            <a:r>
              <a:rPr lang="en-US" sz="24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Thomma</a:t>
            </a:r>
            <a:r>
              <a:rPr lang="en-US" sz="24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, Hans </a:t>
            </a:r>
            <a:r>
              <a:rPr lang="en-US" sz="24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Thordal</a:t>
            </a:r>
            <a:r>
              <a:rPr lang="en-US" sz="24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-Christensen, </a:t>
            </a:r>
            <a:r>
              <a:rPr lang="en-US" sz="24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Vivianne</a:t>
            </a:r>
            <a:r>
              <a:rPr lang="en-US" sz="24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4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Vleeshouwers</a:t>
            </a:r>
            <a:r>
              <a:rPr lang="en-US" sz="24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) </a:t>
            </a:r>
          </a:p>
          <a:p>
            <a:pPr marL="0" indent="0">
              <a:buNone/>
            </a:pPr>
            <a:r>
              <a:rPr lang="en-US" sz="28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Thomas </a:t>
            </a:r>
            <a:r>
              <a:rPr lang="en-US" sz="28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Kroj</a:t>
            </a:r>
            <a:endParaRPr lang="en-US" sz="2800" b="0" dirty="0">
              <a:solidFill>
                <a:schemeClr val="tx2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8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Claire </a:t>
            </a:r>
            <a:r>
              <a:rPr lang="en-US" sz="28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Nieuwenhuis</a:t>
            </a:r>
            <a:endParaRPr lang="en-US" sz="2800" b="0" dirty="0">
              <a:solidFill>
                <a:schemeClr val="tx2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8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Audrey </a:t>
            </a:r>
            <a:r>
              <a:rPr lang="en-US" sz="28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Canado</a:t>
            </a:r>
            <a:endParaRPr lang="en-US" sz="2800" b="0" dirty="0">
              <a:solidFill>
                <a:schemeClr val="tx2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US" b="0" dirty="0">
              <a:solidFill>
                <a:schemeClr val="tx2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1F5B5-C462-8F42-B9BF-EC5156D5AF5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02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300192" y="6453336"/>
            <a:ext cx="2895600" cy="365125"/>
          </a:xfrm>
        </p:spPr>
        <p:txBody>
          <a:bodyPr/>
          <a:lstStyle/>
          <a:p>
            <a:r>
              <a:rPr lang="fr-FR" dirty="0" smtClean="0">
                <a:solidFill>
                  <a:srgbClr val="55426A"/>
                </a:solidFill>
              </a:rPr>
              <a:t>SUSTAIN</a:t>
            </a:r>
            <a:endParaRPr lang="fr-FR" dirty="0">
              <a:solidFill>
                <a:srgbClr val="55426A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 flipH="1">
            <a:off x="0" y="6453336"/>
            <a:ext cx="9324528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4047172" y="2291382"/>
            <a:ext cx="5096828" cy="84958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1800" b="0" i="1" dirty="0">
                <a:solidFill>
                  <a:schemeClr val="tx1"/>
                </a:solidFill>
              </a:rPr>
              <a:t>October 2014 in </a:t>
            </a:r>
            <a:r>
              <a:rPr lang="en-US" sz="1800" b="0" i="1" dirty="0" err="1">
                <a:solidFill>
                  <a:schemeClr val="tx1"/>
                </a:solidFill>
              </a:rPr>
              <a:t>Zakopane</a:t>
            </a:r>
            <a:r>
              <a:rPr lang="en-US" sz="1800" b="0" i="1" dirty="0">
                <a:solidFill>
                  <a:schemeClr val="tx1"/>
                </a:solidFill>
              </a:rPr>
              <a:t>, Poland</a:t>
            </a:r>
          </a:p>
          <a:p>
            <a:r>
              <a:rPr lang="fr-FR" sz="18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Magda </a:t>
            </a:r>
            <a:r>
              <a:rPr lang="fr-FR" sz="1800" b="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Krzymowska</a:t>
            </a:r>
            <a:r>
              <a:rPr lang="fr-FR" sz="18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en-US" sz="18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Polish Academy of Sciences) </a:t>
            </a:r>
            <a:r>
              <a:rPr lang="fr-FR" sz="1800" b="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&amp; </a:t>
            </a:r>
            <a:r>
              <a:rPr lang="fr-FR" sz="1800" b="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Marcin</a:t>
            </a:r>
            <a:r>
              <a:rPr lang="fr-FR" sz="18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180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Filipecki</a:t>
            </a:r>
            <a:r>
              <a:rPr lang="fr-FR" sz="1800" b="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800" b="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(Warsaw </a:t>
            </a:r>
            <a:r>
              <a:rPr lang="en-US" sz="18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University of Life Sciences</a:t>
            </a:r>
            <a:r>
              <a:rPr lang="en-US" sz="1800" b="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en-GB" sz="2400" i="1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5" t="32666" r="10125" b="22445"/>
          <a:stretch/>
        </p:blipFill>
        <p:spPr bwMode="auto">
          <a:xfrm>
            <a:off x="99630" y="1700808"/>
            <a:ext cx="3947542" cy="150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59632" y="891165"/>
            <a:ext cx="52565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October 2013 in  </a:t>
            </a:r>
            <a:r>
              <a:rPr lang="en-US" i="1" dirty="0" err="1"/>
              <a:t>Birnam</a:t>
            </a:r>
            <a:r>
              <a:rPr lang="en-US" i="1" dirty="0"/>
              <a:t>, UK</a:t>
            </a:r>
          </a:p>
          <a:p>
            <a:r>
              <a:rPr lang="fr-FR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John Jones (James Hutton Institute)</a:t>
            </a:r>
          </a:p>
          <a:p>
            <a:endParaRPr lang="en-GB" sz="2400" b="1" i="1" dirty="0">
              <a:solidFill>
                <a:schemeClr val="accent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9552" y="188640"/>
            <a:ext cx="31337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smtClean="0">
                <a:solidFill>
                  <a:srgbClr val="1E497E"/>
                </a:solidFill>
              </a:rPr>
              <a:t>Annual Conferences</a:t>
            </a:r>
            <a:endParaRPr lang="en-US" sz="2800" b="1" i="1" dirty="0">
              <a:solidFill>
                <a:srgbClr val="1E497E"/>
              </a:solidFill>
            </a:endParaRPr>
          </a:p>
        </p:txBody>
      </p:sp>
      <p:pic>
        <p:nvPicPr>
          <p:cNvPr id="9" name="Picture 2" descr="http://www.cost-sustain.org/var/internet6_national_sustain/storage/images/media/images/group-photo-2/30973-1-eng-GB/group-photo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03706"/>
            <a:ext cx="3806908" cy="161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75100" y="332865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smtClean="0"/>
              <a:t>February 2016 in </a:t>
            </a:r>
            <a:r>
              <a:rPr lang="en-US" i="1" dirty="0" err="1" smtClean="0"/>
              <a:t>Banyuls</a:t>
            </a:r>
            <a:r>
              <a:rPr lang="en-US" i="1" dirty="0" smtClean="0"/>
              <a:t>, France</a:t>
            </a:r>
          </a:p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Nemo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Peeters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(INRA-Toulouse) and Thomas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Kroj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(INRA-Montpellier</a:t>
            </a:r>
            <a:r>
              <a:rPr lang="en-US" i="1" dirty="0" smtClean="0">
                <a:solidFill>
                  <a:srgbClr val="C0504D"/>
                </a:solidFill>
              </a:rPr>
              <a:t>)</a:t>
            </a:r>
            <a:endParaRPr lang="fr-FR" dirty="0">
              <a:solidFill>
                <a:srgbClr val="C0504D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27984" y="501317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smtClean="0"/>
              <a:t>February 2017 in Bled, Slovenia</a:t>
            </a:r>
          </a:p>
          <a:p>
            <a:r>
              <a:rPr lang="en-US" i="1" dirty="0" err="1" smtClean="0">
                <a:solidFill>
                  <a:srgbClr val="C0504D"/>
                </a:solidFill>
              </a:rPr>
              <a:t>Sasa</a:t>
            </a:r>
            <a:r>
              <a:rPr lang="en-US" i="1" dirty="0" smtClean="0">
                <a:solidFill>
                  <a:srgbClr val="C0504D"/>
                </a:solidFill>
              </a:rPr>
              <a:t> </a:t>
            </a:r>
            <a:r>
              <a:rPr lang="en-US" i="1" dirty="0" err="1" smtClean="0">
                <a:solidFill>
                  <a:srgbClr val="C0504D"/>
                </a:solidFill>
              </a:rPr>
              <a:t>Sirca</a:t>
            </a:r>
            <a:r>
              <a:rPr lang="en-US" i="1" dirty="0" smtClean="0">
                <a:solidFill>
                  <a:srgbClr val="C0504D"/>
                </a:solidFill>
              </a:rPr>
              <a:t> and Barbara </a:t>
            </a:r>
            <a:r>
              <a:rPr lang="en-US" i="1" dirty="0" err="1" smtClean="0">
                <a:solidFill>
                  <a:srgbClr val="C0504D"/>
                </a:solidFill>
              </a:rPr>
              <a:t>Geric</a:t>
            </a:r>
            <a:r>
              <a:rPr lang="en-US" i="1" dirty="0" smtClean="0">
                <a:solidFill>
                  <a:srgbClr val="C0504D"/>
                </a:solidFill>
              </a:rPr>
              <a:t>-Stare (</a:t>
            </a:r>
            <a:r>
              <a:rPr lang="en-US" i="1" dirty="0">
                <a:solidFill>
                  <a:srgbClr val="C0504D"/>
                </a:solidFill>
              </a:rPr>
              <a:t>Agricultural Institute of Slovenia)</a:t>
            </a:r>
            <a:endParaRPr lang="fr-FR" i="1" dirty="0">
              <a:solidFill>
                <a:srgbClr val="C0504D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41662" b="11585"/>
          <a:stretch/>
        </p:blipFill>
        <p:spPr bwMode="auto">
          <a:xfrm>
            <a:off x="4938692" y="3328653"/>
            <a:ext cx="3937620" cy="1276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47853"/>
            <a:ext cx="3636404" cy="15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639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300192" y="6453336"/>
            <a:ext cx="2895600" cy="365125"/>
          </a:xfrm>
        </p:spPr>
        <p:txBody>
          <a:bodyPr/>
          <a:lstStyle/>
          <a:p>
            <a:r>
              <a:rPr lang="fr-FR" dirty="0" smtClean="0">
                <a:solidFill>
                  <a:srgbClr val="55426A"/>
                </a:solidFill>
              </a:rPr>
              <a:t>SUSTAIN</a:t>
            </a:r>
            <a:endParaRPr lang="fr-FR" dirty="0">
              <a:solidFill>
                <a:srgbClr val="55426A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 flipH="1">
            <a:off x="0" y="6453336"/>
            <a:ext cx="9324528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137956" y="3088703"/>
            <a:ext cx="8568952" cy="84958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Experimental approaches for the investigation of effector function</a:t>
            </a:r>
          </a:p>
          <a:p>
            <a:pPr marL="0" indent="0">
              <a:buNone/>
            </a:pPr>
            <a:r>
              <a:rPr lang="en-US" sz="1600" b="1" dirty="0">
                <a:solidFill>
                  <a:schemeClr val="bg1">
                    <a:lumMod val="65000"/>
                  </a:schemeClr>
                </a:solidFill>
              </a:rPr>
              <a:t>February 2015 in Tel Aviv, Israel;</a:t>
            </a:r>
          </a:p>
          <a:p>
            <a:pPr marL="0" indent="0">
              <a:buNone/>
            </a:pPr>
            <a:r>
              <a:rPr lang="en-US" sz="1600" b="1" dirty="0">
                <a:solidFill>
                  <a:schemeClr val="bg1">
                    <a:lumMod val="65000"/>
                  </a:schemeClr>
                </a:solidFill>
              </a:rPr>
              <a:t>Guido </a:t>
            </a:r>
            <a:r>
              <a:rPr lang="en-US" sz="1600" b="1" dirty="0" err="1">
                <a:solidFill>
                  <a:schemeClr val="bg1">
                    <a:lumMod val="65000"/>
                  </a:schemeClr>
                </a:solidFill>
              </a:rPr>
              <a:t>Sessa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</a:rPr>
              <a:t> (Tel Aviv University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  <a:p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" name="Picture 4" descr="http://www.cost-sustain.org/var/internet6_national_sustain/storage/images/media/images/tel-aviv/33277-1-eng-GB/Tel-Avi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849" y="3075561"/>
            <a:ext cx="1861706" cy="111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5"/>
          <p:cNvSpPr txBox="1">
            <a:spLocks/>
          </p:cNvSpPr>
          <p:nvPr/>
        </p:nvSpPr>
        <p:spPr>
          <a:xfrm>
            <a:off x="137956" y="4096815"/>
            <a:ext cx="9144000" cy="849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800" b="1" i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Breeder Workshop	</a:t>
            </a:r>
          </a:p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April 2015 in 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</a:rPr>
              <a:t>Wageningen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, The Netherlands</a:t>
            </a:r>
          </a:p>
          <a:p>
            <a:r>
              <a:rPr lang="fr-FR" sz="1600" dirty="0" err="1" smtClean="0">
                <a:solidFill>
                  <a:schemeClr val="bg1">
                    <a:lumMod val="65000"/>
                  </a:schemeClr>
                </a:solidFill>
              </a:rPr>
              <a:t>Aska</a:t>
            </a:r>
            <a:r>
              <a:rPr lang="fr-FR" sz="16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bg1">
                    <a:lumMod val="65000"/>
                  </a:schemeClr>
                </a:solidFill>
              </a:rPr>
              <a:t>Goverse</a:t>
            </a:r>
            <a:r>
              <a:rPr lang="fr-FR" sz="1600" dirty="0" smtClean="0">
                <a:solidFill>
                  <a:schemeClr val="bg1">
                    <a:lumMod val="65000"/>
                  </a:schemeClr>
                </a:solidFill>
              </a:rPr>
              <a:t>, Vivianne </a:t>
            </a:r>
            <a:r>
              <a:rPr lang="fr-FR" sz="1600" dirty="0" err="1" smtClean="0">
                <a:solidFill>
                  <a:schemeClr val="bg1">
                    <a:lumMod val="65000"/>
                  </a:schemeClr>
                </a:solidFill>
              </a:rPr>
              <a:t>Vleeshouvers</a:t>
            </a:r>
            <a:r>
              <a:rPr lang="fr-FR" sz="1600" dirty="0" smtClean="0">
                <a:solidFill>
                  <a:schemeClr val="bg1">
                    <a:lumMod val="65000"/>
                  </a:schemeClr>
                </a:solidFill>
              </a:rPr>
              <a:t>, Bart </a:t>
            </a:r>
            <a:r>
              <a:rPr lang="fr-FR" sz="1600" dirty="0" err="1" smtClean="0">
                <a:solidFill>
                  <a:schemeClr val="bg1">
                    <a:lumMod val="65000"/>
                  </a:schemeClr>
                </a:solidFill>
              </a:rPr>
              <a:t>Thomma</a:t>
            </a:r>
            <a:r>
              <a:rPr lang="fr-FR" sz="1600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fr-FR" sz="1600" dirty="0" err="1" smtClean="0">
                <a:solidFill>
                  <a:schemeClr val="bg1">
                    <a:lumMod val="65000"/>
                  </a:schemeClr>
                </a:solidFill>
              </a:rPr>
              <a:t>Suzan</a:t>
            </a:r>
            <a:r>
              <a:rPr lang="fr-FR" sz="16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bg1">
                    <a:lumMod val="65000"/>
                  </a:schemeClr>
                </a:solidFill>
              </a:rPr>
              <a:t>Gabriels</a:t>
            </a:r>
            <a:r>
              <a:rPr lang="fr-FR" sz="16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r>
              <a:rPr lang="fr-FR" sz="1600" dirty="0" smtClean="0">
                <a:solidFill>
                  <a:schemeClr val="bg1">
                    <a:lumMod val="65000"/>
                  </a:schemeClr>
                </a:solidFill>
              </a:rPr>
              <a:t>(Wageningen </a:t>
            </a:r>
            <a:r>
              <a:rPr lang="fr-FR" sz="1600" dirty="0" err="1" smtClean="0">
                <a:solidFill>
                  <a:schemeClr val="bg1">
                    <a:lumMod val="65000"/>
                  </a:schemeClr>
                </a:solidFill>
              </a:rPr>
              <a:t>University</a:t>
            </a:r>
            <a:r>
              <a:rPr lang="fr-FR" sz="1600" dirty="0" smtClean="0">
                <a:solidFill>
                  <a:schemeClr val="bg1">
                    <a:lumMod val="65000"/>
                  </a:schemeClr>
                </a:solidFill>
              </a:rPr>
              <a:t>, Monsanto)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</a:rPr>
              <a:t>	</a:t>
            </a:r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613" y="4370666"/>
            <a:ext cx="2446178" cy="827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"/>
          <p:cNvSpPr txBox="1"/>
          <p:nvPr/>
        </p:nvSpPr>
        <p:spPr>
          <a:xfrm>
            <a:off x="137956" y="5376118"/>
            <a:ext cx="9173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Evolutionary genomics of plant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pathogens</a:t>
            </a:r>
          </a:p>
          <a:p>
            <a:r>
              <a:rPr lang="en-US" sz="1600" b="1" dirty="0" smtClean="0">
                <a:solidFill>
                  <a:schemeClr val="bg1">
                    <a:lumMod val="65000"/>
                  </a:schemeClr>
                </a:solidFill>
              </a:rPr>
              <a:t>August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</a:rPr>
              <a:t>2015  </a:t>
            </a:r>
            <a:r>
              <a:rPr lang="en-US" sz="1600" b="1" dirty="0" smtClean="0">
                <a:solidFill>
                  <a:schemeClr val="bg1">
                    <a:lumMod val="65000"/>
                  </a:schemeClr>
                </a:solidFill>
              </a:rPr>
              <a:t>in Kiel/Germany</a:t>
            </a:r>
          </a:p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</a:rPr>
              <a:t>Eva H. </a:t>
            </a:r>
            <a:r>
              <a:rPr lang="en-US" sz="1600" b="1" dirty="0" err="1" smtClean="0">
                <a:solidFill>
                  <a:schemeClr val="bg1">
                    <a:lumMod val="65000"/>
                  </a:schemeClr>
                </a:solidFill>
              </a:rPr>
              <a:t>Stukenbrock</a:t>
            </a:r>
            <a:r>
              <a:rPr lang="en-US" sz="1600" b="1" dirty="0" smtClean="0">
                <a:solidFill>
                  <a:schemeClr val="bg1">
                    <a:lumMod val="65000"/>
                  </a:schemeClr>
                </a:solidFill>
              </a:rPr>
              <a:t>, Michael </a:t>
            </a:r>
            <a:r>
              <a:rPr lang="en-US" sz="1600" b="1" dirty="0" err="1" smtClean="0">
                <a:solidFill>
                  <a:schemeClr val="bg1">
                    <a:lumMod val="65000"/>
                  </a:schemeClr>
                </a:solidFill>
              </a:rPr>
              <a:t>Habig</a:t>
            </a:r>
            <a:r>
              <a:rPr lang="en-US" sz="1600" b="1" dirty="0" smtClean="0">
                <a:solidFill>
                  <a:schemeClr val="bg1">
                    <a:lumMod val="65000"/>
                  </a:schemeClr>
                </a:solidFill>
              </a:rPr>
              <a:t> (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</a:rPr>
              <a:t>University Kiel, MPI)</a:t>
            </a:r>
          </a:p>
          <a:p>
            <a:endParaRPr lang="en-US" sz="16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0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6908" y="5376118"/>
            <a:ext cx="2689588" cy="98057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1" name="Content Placeholder 5"/>
          <p:cNvSpPr txBox="1">
            <a:spLocks/>
          </p:cNvSpPr>
          <p:nvPr/>
        </p:nvSpPr>
        <p:spPr>
          <a:xfrm>
            <a:off x="137956" y="1000471"/>
            <a:ext cx="6873993" cy="84958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800" b="1" i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Cellular dynamics of effector action and recognition </a:t>
            </a:r>
          </a:p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April 2014, Toulouse,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France</a:t>
            </a:r>
          </a:p>
          <a:p>
            <a:r>
              <a:rPr lang="fr-FR" sz="1600" dirty="0" err="1" smtClean="0">
                <a:solidFill>
                  <a:schemeClr val="bg1">
                    <a:lumMod val="65000"/>
                  </a:schemeClr>
                </a:solidFill>
              </a:rPr>
              <a:t>Nemo</a:t>
            </a:r>
            <a:r>
              <a:rPr lang="fr-FR" sz="16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</a:rPr>
              <a:t>Peeters (INRA-LIPM)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  <a:p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22" b="6209"/>
          <a:stretch/>
        </p:blipFill>
        <p:spPr bwMode="auto">
          <a:xfrm>
            <a:off x="6688841" y="712439"/>
            <a:ext cx="2005722" cy="945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Content Placeholder 5"/>
          <p:cNvSpPr txBox="1">
            <a:spLocks/>
          </p:cNvSpPr>
          <p:nvPr/>
        </p:nvSpPr>
        <p:spPr>
          <a:xfrm>
            <a:off x="171940" y="1936575"/>
            <a:ext cx="6726865" cy="849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800" b="1" i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Structure-guided investigation of effector function, action and recognition </a:t>
            </a:r>
          </a:p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September 2014, Bucharest,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Romania</a:t>
            </a:r>
          </a:p>
          <a:p>
            <a:r>
              <a:rPr lang="fr-FR" sz="1600" dirty="0">
                <a:solidFill>
                  <a:schemeClr val="bg1">
                    <a:lumMod val="65000"/>
                  </a:schemeClr>
                </a:solidFill>
              </a:rPr>
              <a:t>Andrei </a:t>
            </a:r>
            <a:r>
              <a:rPr lang="fr-FR" sz="1600" dirty="0" err="1">
                <a:solidFill>
                  <a:schemeClr val="bg1">
                    <a:lumMod val="65000"/>
                  </a:schemeClr>
                </a:solidFill>
              </a:rPr>
              <a:t>Petrescu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fr-FR" sz="1600" dirty="0" smtClean="0">
                <a:solidFill>
                  <a:schemeClr val="bg1">
                    <a:lumMod val="65000"/>
                  </a:schemeClr>
                </a:solidFill>
              </a:rPr>
              <a:t>IBAR (</a:t>
            </a:r>
            <a:r>
              <a:rPr lang="fr-FR" sz="1600" dirty="0" err="1" smtClean="0">
                <a:solidFill>
                  <a:schemeClr val="bg1">
                    <a:lumMod val="65000"/>
                  </a:schemeClr>
                </a:solidFill>
              </a:rPr>
              <a:t>Romanian</a:t>
            </a:r>
            <a:r>
              <a:rPr lang="fr-FR" sz="16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bg1">
                    <a:lumMod val="65000"/>
                  </a:schemeClr>
                </a:solidFill>
              </a:rPr>
              <a:t>Academy</a:t>
            </a:r>
            <a:r>
              <a:rPr lang="fr-FR" sz="1600" dirty="0" smtClean="0">
                <a:solidFill>
                  <a:schemeClr val="bg1">
                    <a:lumMod val="65000"/>
                  </a:schemeClr>
                </a:solidFill>
              </a:rPr>
              <a:t> of Science)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  <a:p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4" name="Picture 2" descr="http://www.biochim.ro/ib/photos/2014_COST/buch179l.jpg"/>
          <p:cNvPicPr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7576" y="1835853"/>
            <a:ext cx="2268252" cy="106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5169" y="251937"/>
            <a:ext cx="20665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1E497E"/>
                </a:solidFill>
              </a:rPr>
              <a:t>Workshops</a:t>
            </a:r>
            <a:endParaRPr lang="en-US" sz="3200" b="1" i="1" dirty="0">
              <a:solidFill>
                <a:srgbClr val="1E49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48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16244" y="-99392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3200" dirty="0">
              <a:solidFill>
                <a:schemeClr val="accent1"/>
              </a:solidFill>
              <a:latin typeface="+mj-lt"/>
            </a:endParaRPr>
          </a:p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Pathogen-informed 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strategies for sustainable broad-spectrum crop resistance</a:t>
            </a:r>
          </a:p>
          <a:p>
            <a:pPr algn="ctr"/>
            <a:endParaRPr lang="fr-FR" sz="2800" b="1" dirty="0" smtClean="0">
              <a:solidFill>
                <a:schemeClr val="tx2">
                  <a:lumMod val="75000"/>
                </a:schemeClr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fr-FR" sz="28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COST Action FA 1208</a:t>
            </a:r>
            <a:endParaRPr lang="fr-FR" sz="2800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644382" y="4928006"/>
            <a:ext cx="2423418" cy="1618844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733800" y="4930358"/>
            <a:ext cx="2895600" cy="1927642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971801" y="5082230"/>
            <a:ext cx="1752600" cy="1521770"/>
          </a:xfrm>
          <a:prstGeom prst="rect">
            <a:avLst/>
          </a:prstGeom>
        </p:spPr>
      </p:pic>
      <p:pic>
        <p:nvPicPr>
          <p:cNvPr id="13" name="Picture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533400" y="5187950"/>
            <a:ext cx="2209800" cy="13995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35085" y="3328536"/>
            <a:ext cx="736688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4F81BD"/>
                </a:solidFill>
              </a:rPr>
              <a:t>4 year funding	2013-2017	~150 k€ per year </a:t>
            </a:r>
          </a:p>
          <a:p>
            <a:r>
              <a:rPr lang="en-GB" sz="2800" b="1" dirty="0">
                <a:solidFill>
                  <a:srgbClr val="4F81BD"/>
                </a:solidFill>
              </a:rPr>
              <a:t>	</a:t>
            </a:r>
            <a:endParaRPr lang="en-GB" sz="2800" b="1" dirty="0" smtClean="0">
              <a:solidFill>
                <a:srgbClr val="4F81BD"/>
              </a:solidFill>
            </a:endParaRPr>
          </a:p>
          <a:p>
            <a:r>
              <a:rPr lang="en-GB" sz="2800" b="1" dirty="0">
                <a:solidFill>
                  <a:srgbClr val="4F81BD"/>
                </a:solidFill>
              </a:rPr>
              <a:t>	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5219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/>
          <p:cNvCxnSpPr/>
          <p:nvPr/>
        </p:nvCxnSpPr>
        <p:spPr>
          <a:xfrm flipH="1">
            <a:off x="-72008" y="548681"/>
            <a:ext cx="9468544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300192" y="6453336"/>
            <a:ext cx="2895600" cy="365125"/>
          </a:xfrm>
        </p:spPr>
        <p:txBody>
          <a:bodyPr/>
          <a:lstStyle/>
          <a:p>
            <a:r>
              <a:rPr lang="fr-FR" dirty="0" smtClean="0">
                <a:solidFill>
                  <a:srgbClr val="55426A"/>
                </a:solidFill>
              </a:rPr>
              <a:t>SUSTAIN</a:t>
            </a:r>
            <a:endParaRPr lang="fr-FR" dirty="0">
              <a:solidFill>
                <a:srgbClr val="55426A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 flipH="1">
            <a:off x="0" y="6453336"/>
            <a:ext cx="9324528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112" y="1"/>
            <a:ext cx="36490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Sessions in Conferences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8" t="13051" r="65160" b="62487"/>
          <a:stretch/>
        </p:blipFill>
        <p:spPr bwMode="auto">
          <a:xfrm>
            <a:off x="3682726" y="5013176"/>
            <a:ext cx="4758491" cy="1269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6" t="10105" r="60276" b="63542"/>
          <a:stretch/>
        </p:blipFill>
        <p:spPr bwMode="auto">
          <a:xfrm>
            <a:off x="611560" y="568245"/>
            <a:ext cx="5475671" cy="1331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3892" y="4537498"/>
            <a:ext cx="5787866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6th International Bacterial Wilt Symposium, 3-7 July 2016, Toulouse, 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France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92" y="3582764"/>
            <a:ext cx="6320071" cy="954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132856"/>
            <a:ext cx="6369918" cy="122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501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300192" y="6453336"/>
            <a:ext cx="2895600" cy="365125"/>
          </a:xfrm>
        </p:spPr>
        <p:txBody>
          <a:bodyPr/>
          <a:lstStyle/>
          <a:p>
            <a:r>
              <a:rPr lang="fr-FR" dirty="0" smtClean="0">
                <a:solidFill>
                  <a:srgbClr val="55426A"/>
                </a:solidFill>
              </a:rPr>
              <a:t>SUSTAIN</a:t>
            </a:r>
            <a:endParaRPr lang="fr-FR" dirty="0">
              <a:solidFill>
                <a:srgbClr val="55426A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 flipH="1">
            <a:off x="0" y="6453336"/>
            <a:ext cx="9324528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1597661" y="836712"/>
            <a:ext cx="7798875" cy="84958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/>
              <a:t>TALEN and CRIPR Training School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2000" b="1" dirty="0">
                <a:solidFill>
                  <a:srgbClr val="EB9523"/>
                </a:solidFill>
              </a:rPr>
              <a:t>March 2014 in Halle, Germany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2000" b="1" dirty="0">
                <a:solidFill>
                  <a:srgbClr val="EB9523"/>
                </a:solidFill>
              </a:rPr>
              <a:t>Jens BOCH (</a:t>
            </a:r>
            <a:r>
              <a:rPr lang="fr-FR" sz="2000" b="1" dirty="0" err="1">
                <a:solidFill>
                  <a:srgbClr val="EB9523"/>
                </a:solidFill>
              </a:rPr>
              <a:t>University</a:t>
            </a:r>
            <a:r>
              <a:rPr lang="fr-FR" sz="2000" b="1" dirty="0">
                <a:solidFill>
                  <a:srgbClr val="EB9523"/>
                </a:solidFill>
              </a:rPr>
              <a:t> Halle)</a:t>
            </a:r>
          </a:p>
          <a:p>
            <a:endParaRPr lang="en-GB" sz="2000" dirty="0"/>
          </a:p>
        </p:txBody>
      </p:sp>
      <p:pic>
        <p:nvPicPr>
          <p:cNvPr id="13" name="Picture 2" descr="http://www.cost-sustain.org/var/internet6_national_sustain/storage/images/media/images/flyer/31220-1-eng-GB/Flyer_refere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209" y="476672"/>
            <a:ext cx="225757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29021" y="3573016"/>
            <a:ext cx="91632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/>
              <a:t>Pathogenomics</a:t>
            </a:r>
            <a:r>
              <a:rPr lang="en-US" sz="2000" b="1" dirty="0" smtClean="0"/>
              <a:t> Training </a:t>
            </a:r>
            <a:r>
              <a:rPr lang="en-US" sz="2000" b="1" dirty="0"/>
              <a:t>School</a:t>
            </a:r>
          </a:p>
          <a:p>
            <a:r>
              <a:rPr lang="fr-FR" sz="2000" b="1" dirty="0" smtClean="0">
                <a:solidFill>
                  <a:srgbClr val="EB9523"/>
                </a:solidFill>
              </a:rPr>
              <a:t>April 2017 </a:t>
            </a:r>
            <a:r>
              <a:rPr lang="fr-FR" sz="2000" b="1" dirty="0">
                <a:solidFill>
                  <a:srgbClr val="EB9523"/>
                </a:solidFill>
              </a:rPr>
              <a:t>in </a:t>
            </a:r>
            <a:r>
              <a:rPr lang="fr-FR" sz="2000" b="1" dirty="0" smtClean="0">
                <a:solidFill>
                  <a:srgbClr val="EB9523"/>
                </a:solidFill>
              </a:rPr>
              <a:t>Norwich, UK</a:t>
            </a:r>
            <a:endParaRPr lang="fr-FR" sz="2000" b="1" dirty="0">
              <a:solidFill>
                <a:srgbClr val="EB9523"/>
              </a:solidFill>
            </a:endParaRPr>
          </a:p>
          <a:p>
            <a:r>
              <a:rPr lang="fr-FR" sz="2000" b="1" dirty="0" smtClean="0">
                <a:solidFill>
                  <a:srgbClr val="EB9523"/>
                </a:solidFill>
              </a:rPr>
              <a:t>Eva </a:t>
            </a:r>
            <a:r>
              <a:rPr lang="fr-FR" sz="2000" b="1" dirty="0" err="1" smtClean="0">
                <a:solidFill>
                  <a:srgbClr val="EB9523"/>
                </a:solidFill>
              </a:rPr>
              <a:t>Stukenbrock</a:t>
            </a:r>
            <a:r>
              <a:rPr lang="fr-FR" sz="2000" b="1" dirty="0" smtClean="0">
                <a:solidFill>
                  <a:srgbClr val="EB9523"/>
                </a:solidFill>
              </a:rPr>
              <a:t> (</a:t>
            </a:r>
            <a:r>
              <a:rPr lang="fr-FR" sz="2000" b="1" dirty="0" err="1" smtClean="0">
                <a:solidFill>
                  <a:srgbClr val="EB9523"/>
                </a:solidFill>
              </a:rPr>
              <a:t>University</a:t>
            </a:r>
            <a:r>
              <a:rPr lang="fr-FR" sz="2000" b="1" dirty="0" smtClean="0">
                <a:solidFill>
                  <a:srgbClr val="EB9523"/>
                </a:solidFill>
              </a:rPr>
              <a:t> Kiel) &amp;  </a:t>
            </a:r>
            <a:r>
              <a:rPr lang="fr-FR" sz="2000" b="1" dirty="0" err="1" smtClean="0">
                <a:solidFill>
                  <a:srgbClr val="EB9523"/>
                </a:solidFill>
              </a:rPr>
              <a:t>Sophien</a:t>
            </a:r>
            <a:r>
              <a:rPr lang="fr-FR" sz="2000" b="1" dirty="0" smtClean="0">
                <a:solidFill>
                  <a:srgbClr val="EB9523"/>
                </a:solidFill>
              </a:rPr>
              <a:t> </a:t>
            </a:r>
            <a:r>
              <a:rPr lang="fr-FR" sz="2000" b="1" dirty="0" err="1" smtClean="0">
                <a:solidFill>
                  <a:srgbClr val="EB9523"/>
                </a:solidFill>
              </a:rPr>
              <a:t>Kamoun</a:t>
            </a:r>
            <a:r>
              <a:rPr lang="fr-FR" sz="2000" b="1" dirty="0" smtClean="0">
                <a:solidFill>
                  <a:srgbClr val="EB9523"/>
                </a:solidFill>
              </a:rPr>
              <a:t> (The </a:t>
            </a:r>
            <a:r>
              <a:rPr lang="fr-FR" sz="2000" b="1" dirty="0" err="1" smtClean="0">
                <a:solidFill>
                  <a:srgbClr val="EB9523"/>
                </a:solidFill>
              </a:rPr>
              <a:t>Sainsbury</a:t>
            </a:r>
            <a:r>
              <a:rPr lang="fr-FR" sz="2000" b="1" dirty="0" smtClean="0">
                <a:solidFill>
                  <a:srgbClr val="EB9523"/>
                </a:solidFill>
              </a:rPr>
              <a:t> </a:t>
            </a:r>
            <a:r>
              <a:rPr lang="fr-FR" sz="2000" b="1" dirty="0" err="1" smtClean="0">
                <a:solidFill>
                  <a:srgbClr val="EB9523"/>
                </a:solidFill>
              </a:rPr>
              <a:t>Laboratory</a:t>
            </a:r>
            <a:r>
              <a:rPr lang="fr-FR" sz="2000" b="1" dirty="0" smtClean="0">
                <a:solidFill>
                  <a:srgbClr val="EB9523"/>
                </a:solidFill>
              </a:rPr>
              <a:t>)</a:t>
            </a:r>
            <a:endParaRPr lang="fr-FR" sz="2000" b="1" dirty="0">
              <a:solidFill>
                <a:srgbClr val="EB9523"/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185" y="4797152"/>
            <a:ext cx="2580175" cy="128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793" y="4796626"/>
            <a:ext cx="1796895" cy="148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107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544" y="44624"/>
            <a:ext cx="8064896" cy="644791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3200" b="1" dirty="0" err="1" smtClean="0">
                <a:solidFill>
                  <a:schemeClr val="accent4">
                    <a:lumMod val="75000"/>
                  </a:schemeClr>
                </a:solidFill>
              </a:rPr>
              <a:t>Reporting</a:t>
            </a:r>
            <a:r>
              <a:rPr lang="fr-FR" sz="3200" b="1" dirty="0" smtClean="0">
                <a:solidFill>
                  <a:srgbClr val="0070C0"/>
                </a:solidFill>
              </a:rPr>
              <a:t> </a:t>
            </a:r>
          </a:p>
          <a:p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68288" indent="-268288"/>
            <a:r>
              <a:rPr lang="fr-FR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31/10/2015	30 </a:t>
            </a:r>
            <a:r>
              <a:rPr lang="fr-FR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month</a:t>
            </a:r>
            <a:r>
              <a:rPr lang="fr-FR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Scientific Report	 </a:t>
            </a:r>
          </a:p>
          <a:p>
            <a:pPr marL="268288" indent="-268288"/>
            <a:endParaRPr lang="fr-FR" sz="24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268288" indent="-268288"/>
            <a:r>
              <a:rPr lang="fr-FR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22/05/2017	</a:t>
            </a:r>
            <a:r>
              <a:rPr 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Final 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assessment </a:t>
            </a:r>
            <a:endParaRPr lang="en-US" sz="24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268288" indent="-268288"/>
            <a:endParaRPr lang="en-US" sz="1400" dirty="0" smtClean="0"/>
          </a:p>
          <a:p>
            <a:pPr marL="268288" indent="-268288"/>
            <a:r>
              <a:rPr lang="en-US" sz="1400" dirty="0" smtClean="0"/>
              <a:t>		Action </a:t>
            </a:r>
            <a:r>
              <a:rPr lang="en-US" sz="1400" dirty="0"/>
              <a:t>achievements against the objectives and potential impact </a:t>
            </a:r>
            <a:endParaRPr lang="en-US" sz="1400" dirty="0" smtClean="0"/>
          </a:p>
          <a:p>
            <a:pPr marL="268288" indent="-268288"/>
            <a:endParaRPr lang="en-US" sz="1400" dirty="0"/>
          </a:p>
          <a:p>
            <a:pPr marL="268288" indent="-268288"/>
            <a:r>
              <a:rPr lang="en-US" sz="1400" b="1" dirty="0" smtClean="0"/>
              <a:t>I		Progress</a:t>
            </a:r>
          </a:p>
          <a:p>
            <a:r>
              <a:rPr lang="en-US" sz="1200" dirty="0">
                <a:solidFill>
                  <a:schemeClr val="accent1"/>
                </a:solidFill>
              </a:rPr>
              <a:t>MoU </a:t>
            </a:r>
            <a:r>
              <a:rPr lang="en-US" sz="1200" dirty="0" smtClean="0">
                <a:solidFill>
                  <a:schemeClr val="accent1"/>
                </a:solidFill>
              </a:rPr>
              <a:t>objectives</a:t>
            </a:r>
          </a:p>
          <a:p>
            <a:r>
              <a:rPr lang="fr-FR" sz="1200" dirty="0" err="1">
                <a:solidFill>
                  <a:schemeClr val="accent1"/>
                </a:solidFill>
              </a:rPr>
              <a:t>MoU</a:t>
            </a:r>
            <a:r>
              <a:rPr lang="fr-FR" sz="1200" dirty="0">
                <a:solidFill>
                  <a:schemeClr val="accent1"/>
                </a:solidFill>
              </a:rPr>
              <a:t> </a:t>
            </a:r>
            <a:r>
              <a:rPr lang="fr-FR" sz="1200" dirty="0" err="1" smtClean="0">
                <a:solidFill>
                  <a:schemeClr val="accent1"/>
                </a:solidFill>
              </a:rPr>
              <a:t>deliverables</a:t>
            </a:r>
            <a:endParaRPr lang="fr-FR" sz="1200" dirty="0" smtClean="0">
              <a:solidFill>
                <a:schemeClr val="accent1"/>
              </a:solidFill>
            </a:endParaRPr>
          </a:p>
          <a:p>
            <a:r>
              <a:rPr lang="en-US" sz="1200" dirty="0">
                <a:solidFill>
                  <a:schemeClr val="accent1"/>
                </a:solidFill>
              </a:rPr>
              <a:t>Joint grant applications / joint papers</a:t>
            </a:r>
            <a:endParaRPr lang="fr-FR" sz="1200" dirty="0">
              <a:solidFill>
                <a:schemeClr val="accent1"/>
              </a:solidFill>
            </a:endParaRPr>
          </a:p>
          <a:p>
            <a:endParaRPr lang="en-US" sz="1400" b="1" dirty="0" smtClean="0"/>
          </a:p>
          <a:p>
            <a:r>
              <a:rPr lang="en-US" sz="1400" b="1" dirty="0" smtClean="0"/>
              <a:t>II	Impacts</a:t>
            </a:r>
          </a:p>
          <a:p>
            <a:r>
              <a:rPr lang="en-US" sz="1200" dirty="0" smtClean="0">
                <a:solidFill>
                  <a:schemeClr val="accent1"/>
                </a:solidFill>
              </a:rPr>
              <a:t>- careers</a:t>
            </a:r>
            <a:r>
              <a:rPr lang="en-US" sz="1200" dirty="0">
                <a:solidFill>
                  <a:schemeClr val="accent1"/>
                </a:solidFill>
              </a:rPr>
              <a:t>, skills and network of researchers, including ECIs (for example: joint supervision of graduate and PhD students, research exchanges not funded by the Action, collaborations, Training Schools with ECTS accreditation, joint projects, internship and job prospects).</a:t>
            </a:r>
          </a:p>
          <a:p>
            <a:r>
              <a:rPr lang="en-US" sz="1200" dirty="0" smtClean="0">
                <a:solidFill>
                  <a:schemeClr val="accent1"/>
                </a:solidFill>
              </a:rPr>
              <a:t>- short- </a:t>
            </a:r>
            <a:r>
              <a:rPr lang="en-US" sz="1200" dirty="0">
                <a:solidFill>
                  <a:schemeClr val="accent1"/>
                </a:solidFill>
              </a:rPr>
              <a:t>to long-term scientific, technological, and / or socioeconomic changes produced by a COST Action, directly or indirectly, intended or unintended</a:t>
            </a:r>
          </a:p>
          <a:p>
            <a:endParaRPr lang="en-US" sz="1400" b="1" dirty="0" smtClean="0"/>
          </a:p>
          <a:p>
            <a:r>
              <a:rPr lang="en-US" sz="1400" b="1" dirty="0" smtClean="0"/>
              <a:t>III	Dissemination </a:t>
            </a:r>
            <a:r>
              <a:rPr lang="en-US" sz="1400" b="1" dirty="0"/>
              <a:t>and exploitation of Action results</a:t>
            </a:r>
            <a:endParaRPr lang="en-US" sz="1400" dirty="0"/>
          </a:p>
          <a:p>
            <a:pPr lvl="0"/>
            <a:r>
              <a:rPr lang="en-US" sz="1200" dirty="0" smtClean="0">
                <a:solidFill>
                  <a:schemeClr val="accent1"/>
                </a:solidFill>
              </a:rPr>
              <a:t>Outreach </a:t>
            </a:r>
            <a:r>
              <a:rPr lang="en-US" sz="1200" dirty="0">
                <a:solidFill>
                  <a:schemeClr val="accent1"/>
                </a:solidFill>
              </a:rPr>
              <a:t>to the general public and to farmers. </a:t>
            </a:r>
            <a:r>
              <a:rPr lang="en-US" sz="1200" dirty="0" smtClean="0">
                <a:solidFill>
                  <a:schemeClr val="accent1"/>
                </a:solidFill>
              </a:rPr>
              <a:t>Important that </a:t>
            </a:r>
            <a:r>
              <a:rPr lang="en-US" sz="1200" dirty="0">
                <a:solidFill>
                  <a:schemeClr val="accent1"/>
                </a:solidFill>
              </a:rPr>
              <a:t>the general public are made aware of such</a:t>
            </a:r>
          </a:p>
          <a:p>
            <a:pPr lvl="0"/>
            <a:r>
              <a:rPr lang="en-US" sz="1200" dirty="0">
                <a:solidFill>
                  <a:schemeClr val="accent1"/>
                </a:solidFill>
              </a:rPr>
              <a:t>important </a:t>
            </a:r>
            <a:r>
              <a:rPr lang="en-US" sz="1200" dirty="0" smtClean="0">
                <a:solidFill>
                  <a:schemeClr val="accent1"/>
                </a:solidFill>
              </a:rPr>
              <a:t>activities</a:t>
            </a:r>
            <a:r>
              <a:rPr lang="en-US" sz="1100" dirty="0" smtClean="0">
                <a:solidFill>
                  <a:schemeClr val="accent1"/>
                </a:solidFill>
              </a:rPr>
              <a:t>. </a:t>
            </a:r>
          </a:p>
          <a:p>
            <a:pPr lvl="0"/>
            <a:endParaRPr lang="en-US" sz="1100" dirty="0">
              <a:solidFill>
                <a:schemeClr val="accent1"/>
              </a:solidFill>
            </a:endParaRPr>
          </a:p>
          <a:p>
            <a:pPr lvl="0"/>
            <a:r>
              <a:rPr lang="en-US" sz="1400" b="1" dirty="0" smtClean="0"/>
              <a:t>IV</a:t>
            </a:r>
            <a:r>
              <a:rPr lang="en-US" sz="1400" b="1" dirty="0"/>
              <a:t>	</a:t>
            </a:r>
            <a:r>
              <a:rPr lang="en-US" sz="1400" b="1" dirty="0" smtClean="0"/>
              <a:t>Success stories</a:t>
            </a:r>
            <a:endParaRPr lang="en-GB" sz="2800" dirty="0" smtClean="0">
              <a:solidFill>
                <a:schemeClr val="accent1"/>
              </a:solidFill>
            </a:endParaRPr>
          </a:p>
          <a:p>
            <a:r>
              <a:rPr lang="en-GB" sz="28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</p:txBody>
      </p:sp>
      <p:cxnSp>
        <p:nvCxnSpPr>
          <p:cNvPr id="12" name="Connecteur droit 11"/>
          <p:cNvCxnSpPr/>
          <p:nvPr/>
        </p:nvCxnSpPr>
        <p:spPr>
          <a:xfrm flipH="1">
            <a:off x="0" y="6453336"/>
            <a:ext cx="9324528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300192" y="6453336"/>
            <a:ext cx="2895600" cy="365125"/>
          </a:xfrm>
        </p:spPr>
        <p:txBody>
          <a:bodyPr/>
          <a:lstStyle/>
          <a:p>
            <a:r>
              <a:rPr lang="fr-FR" dirty="0" smtClean="0">
                <a:solidFill>
                  <a:srgbClr val="55426A"/>
                </a:solidFill>
              </a:rPr>
              <a:t>SUSTAIN</a:t>
            </a:r>
            <a:endParaRPr lang="fr-FR" dirty="0">
              <a:solidFill>
                <a:srgbClr val="55426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544" y="260897"/>
            <a:ext cx="8064896" cy="560153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chemeClr val="accent4">
                    <a:lumMod val="75000"/>
                  </a:schemeClr>
                </a:solidFill>
              </a:rPr>
              <a:t>Final </a:t>
            </a:r>
            <a:r>
              <a:rPr lang="fr-FR" sz="3200" b="1" dirty="0" err="1" smtClean="0">
                <a:solidFill>
                  <a:schemeClr val="accent4">
                    <a:lumMod val="75000"/>
                  </a:schemeClr>
                </a:solidFill>
              </a:rPr>
              <a:t>Dissemination</a:t>
            </a:r>
            <a:endParaRPr lang="fr-FR" sz="3200" b="1" dirty="0" smtClean="0">
              <a:solidFill>
                <a:srgbClr val="0070C0"/>
              </a:solidFill>
            </a:endParaRPr>
          </a:p>
          <a:p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68288" indent="-268288"/>
            <a:r>
              <a:rPr lang="fr-FR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Series</a:t>
            </a:r>
            <a:r>
              <a:rPr lang="fr-FR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of Opinion </a:t>
            </a:r>
            <a:r>
              <a:rPr lang="fr-FR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Papers</a:t>
            </a:r>
            <a:r>
              <a:rPr lang="fr-FR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in </a:t>
            </a:r>
            <a:r>
              <a:rPr lang="fr-FR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Molecular</a:t>
            </a:r>
            <a:r>
              <a:rPr lang="fr-FR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Plant </a:t>
            </a:r>
            <a:r>
              <a:rPr lang="fr-FR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Pathology</a:t>
            </a:r>
            <a:endParaRPr lang="fr-FR" sz="24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268288" indent="-268288"/>
            <a:endParaRPr lang="fr-FR" sz="24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268288" indent="-268288"/>
            <a:r>
              <a:rPr lang="fr-FR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3000 </a:t>
            </a:r>
            <a:r>
              <a:rPr lang="fr-FR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words</a:t>
            </a:r>
            <a:r>
              <a:rPr lang="fr-FR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opinion not </a:t>
            </a:r>
            <a:r>
              <a:rPr lang="fr-FR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review</a:t>
            </a:r>
            <a:r>
              <a:rPr lang="fr-FR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10 </a:t>
            </a:r>
            <a:r>
              <a:rPr lang="fr-FR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references</a:t>
            </a:r>
            <a:endParaRPr lang="fr-FR" sz="24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268288" indent="-268288"/>
            <a:endParaRPr lang="fr-FR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268288" indent="-268288"/>
            <a:r>
              <a:rPr lang="fr-FR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Deadline: March 18th for topics and </a:t>
            </a:r>
            <a:r>
              <a:rPr lang="fr-FR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authors</a:t>
            </a:r>
            <a:r>
              <a:rPr lang="fr-FR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end of May for the </a:t>
            </a:r>
            <a:r>
              <a:rPr lang="fr-FR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manuscript</a:t>
            </a:r>
            <a:endParaRPr lang="fr-FR" sz="24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268288" indent="-268288"/>
            <a:endParaRPr lang="fr-FR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268288" indent="-268288"/>
            <a:endParaRPr lang="fr-FR" sz="24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268288" indent="-268288"/>
            <a:endParaRPr lang="fr-FR" sz="24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lvl="0"/>
            <a:endParaRPr lang="fr-FR" sz="1400" b="1" dirty="0"/>
          </a:p>
          <a:p>
            <a:pPr lvl="0"/>
            <a:endParaRPr lang="fr-FR" sz="1100" dirty="0" smtClean="0">
              <a:solidFill>
                <a:schemeClr val="accent1"/>
              </a:solidFill>
            </a:endParaRPr>
          </a:p>
          <a:p>
            <a:pPr lvl="0"/>
            <a:endParaRPr lang="fr-FR" sz="1100" dirty="0">
              <a:solidFill>
                <a:schemeClr val="accent1"/>
              </a:solidFill>
            </a:endParaRPr>
          </a:p>
          <a:p>
            <a:pPr lvl="0"/>
            <a:endParaRPr lang="fr-FR" sz="1100" dirty="0" smtClean="0">
              <a:solidFill>
                <a:schemeClr val="accent1"/>
              </a:solidFill>
            </a:endParaRPr>
          </a:p>
          <a:p>
            <a:pPr lvl="0"/>
            <a:endParaRPr lang="fr-FR" sz="1100" dirty="0">
              <a:solidFill>
                <a:schemeClr val="accent1"/>
              </a:solidFill>
            </a:endParaRPr>
          </a:p>
          <a:p>
            <a:r>
              <a:rPr lang="en-GB" sz="28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</p:txBody>
      </p:sp>
      <p:cxnSp>
        <p:nvCxnSpPr>
          <p:cNvPr id="12" name="Connecteur droit 11"/>
          <p:cNvCxnSpPr/>
          <p:nvPr/>
        </p:nvCxnSpPr>
        <p:spPr>
          <a:xfrm flipH="1">
            <a:off x="0" y="6453336"/>
            <a:ext cx="9324528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300192" y="6453336"/>
            <a:ext cx="2895600" cy="365125"/>
          </a:xfrm>
        </p:spPr>
        <p:txBody>
          <a:bodyPr/>
          <a:lstStyle/>
          <a:p>
            <a:r>
              <a:rPr lang="fr-FR" dirty="0" smtClean="0">
                <a:solidFill>
                  <a:srgbClr val="55426A"/>
                </a:solidFill>
              </a:rPr>
              <a:t>SUSTAIN</a:t>
            </a:r>
            <a:endParaRPr lang="fr-FR" dirty="0">
              <a:solidFill>
                <a:srgbClr val="55426A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0264" y="5373216"/>
            <a:ext cx="9053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acknowledge support by COST grant FA1208!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,  i.e.  joint publications between groups of SUSTAIN and STSMs 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87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544" y="260897"/>
            <a:ext cx="8064896" cy="646330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chemeClr val="accent4">
                    <a:lumMod val="75000"/>
                  </a:schemeClr>
                </a:solidFill>
              </a:rPr>
              <a:t>Final </a:t>
            </a:r>
            <a:r>
              <a:rPr lang="fr-FR" sz="3200" b="1" dirty="0" err="1" smtClean="0">
                <a:solidFill>
                  <a:schemeClr val="accent4">
                    <a:lumMod val="75000"/>
                  </a:schemeClr>
                </a:solidFill>
              </a:rPr>
              <a:t>Dissemination</a:t>
            </a:r>
            <a:endParaRPr lang="fr-FR" sz="3200" b="1" dirty="0" smtClean="0">
              <a:solidFill>
                <a:srgbClr val="0070C0"/>
              </a:solidFill>
            </a:endParaRPr>
          </a:p>
          <a:p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68288" indent="-268288"/>
            <a:r>
              <a:rPr lang="fr-FR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Series</a:t>
            </a:r>
            <a:r>
              <a:rPr lang="fr-FR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of Opinion </a:t>
            </a:r>
            <a:r>
              <a:rPr lang="fr-FR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Papers</a:t>
            </a:r>
            <a:r>
              <a:rPr lang="fr-FR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in </a:t>
            </a:r>
            <a:r>
              <a:rPr lang="fr-FR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Molecular</a:t>
            </a:r>
            <a:r>
              <a:rPr lang="fr-FR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Plant </a:t>
            </a:r>
            <a:r>
              <a:rPr lang="fr-FR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Pathology</a:t>
            </a:r>
            <a:endParaRPr lang="fr-FR" sz="24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268288" indent="-268288"/>
            <a:endParaRPr lang="fr-FR" sz="24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268288" indent="-268288"/>
            <a:r>
              <a:rPr lang="fr-FR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3000 </a:t>
            </a:r>
            <a:r>
              <a:rPr lang="fr-FR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words</a:t>
            </a:r>
            <a:r>
              <a:rPr lang="fr-FR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opinion not </a:t>
            </a:r>
            <a:r>
              <a:rPr lang="fr-FR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review</a:t>
            </a:r>
            <a:r>
              <a:rPr lang="fr-FR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10 </a:t>
            </a:r>
            <a:r>
              <a:rPr lang="fr-FR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references</a:t>
            </a:r>
            <a:endParaRPr lang="fr-FR" sz="24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268288" indent="-268288"/>
            <a:endParaRPr lang="fr-FR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268288" indent="-268288"/>
            <a:r>
              <a:rPr lang="fr-FR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Deadline: March 18th for topics and </a:t>
            </a:r>
            <a:r>
              <a:rPr lang="fr-FR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authors</a:t>
            </a:r>
            <a:r>
              <a:rPr lang="fr-FR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end of May for the </a:t>
            </a:r>
            <a:r>
              <a:rPr lang="fr-FR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manuscript</a:t>
            </a:r>
            <a:endParaRPr lang="fr-FR" sz="24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268288" indent="-268288"/>
            <a:endParaRPr lang="fr-FR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268288" indent="-268288"/>
            <a:r>
              <a:rPr lang="fr-FR" sz="3200" b="1" dirty="0" err="1">
                <a:solidFill>
                  <a:schemeClr val="accent4">
                    <a:lumMod val="75000"/>
                  </a:schemeClr>
                </a:solidFill>
              </a:rPr>
              <a:t>Success</a:t>
            </a:r>
            <a:r>
              <a:rPr lang="fr-FR" sz="3200" b="1" dirty="0">
                <a:solidFill>
                  <a:schemeClr val="accent4">
                    <a:lumMod val="75000"/>
                  </a:schemeClr>
                </a:solidFill>
              </a:rPr>
              <a:t> story</a:t>
            </a:r>
          </a:p>
          <a:p>
            <a:endParaRPr lang="fr-FR" sz="24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fr-FR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For communication to the </a:t>
            </a:r>
            <a:r>
              <a:rPr lang="fr-FR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Comission</a:t>
            </a:r>
            <a:r>
              <a:rPr lang="fr-FR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  <a:p>
            <a:pPr lvl="1"/>
            <a:r>
              <a:rPr lang="fr-FR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your</a:t>
            </a:r>
            <a:r>
              <a:rPr lang="fr-FR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input </a:t>
            </a:r>
            <a:r>
              <a:rPr lang="fr-FR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is</a:t>
            </a:r>
            <a:r>
              <a:rPr lang="fr-FR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appreciated</a:t>
            </a:r>
            <a:endParaRPr lang="fr-FR" sz="24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lvl="0"/>
            <a:endParaRPr lang="fr-FR" sz="1400" b="1" dirty="0"/>
          </a:p>
          <a:p>
            <a:pPr lvl="0"/>
            <a:endParaRPr lang="fr-FR" sz="1100" dirty="0" smtClean="0">
              <a:solidFill>
                <a:schemeClr val="accent1"/>
              </a:solidFill>
            </a:endParaRPr>
          </a:p>
          <a:p>
            <a:pPr lvl="0"/>
            <a:endParaRPr lang="fr-FR" sz="1100" dirty="0">
              <a:solidFill>
                <a:schemeClr val="accent1"/>
              </a:solidFill>
            </a:endParaRPr>
          </a:p>
          <a:p>
            <a:pPr lvl="0"/>
            <a:endParaRPr lang="fr-FR" sz="1100" dirty="0" smtClean="0">
              <a:solidFill>
                <a:schemeClr val="accent1"/>
              </a:solidFill>
            </a:endParaRPr>
          </a:p>
          <a:p>
            <a:pPr lvl="0"/>
            <a:endParaRPr lang="fr-FR" sz="1100" dirty="0">
              <a:solidFill>
                <a:schemeClr val="accent1"/>
              </a:solidFill>
            </a:endParaRPr>
          </a:p>
          <a:p>
            <a:r>
              <a:rPr lang="en-GB" sz="28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</p:txBody>
      </p:sp>
      <p:cxnSp>
        <p:nvCxnSpPr>
          <p:cNvPr id="12" name="Connecteur droit 11"/>
          <p:cNvCxnSpPr/>
          <p:nvPr/>
        </p:nvCxnSpPr>
        <p:spPr>
          <a:xfrm flipH="1">
            <a:off x="0" y="6453336"/>
            <a:ext cx="9324528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300192" y="6453336"/>
            <a:ext cx="2895600" cy="365125"/>
          </a:xfrm>
        </p:spPr>
        <p:txBody>
          <a:bodyPr/>
          <a:lstStyle/>
          <a:p>
            <a:r>
              <a:rPr lang="fr-FR" dirty="0" smtClean="0">
                <a:solidFill>
                  <a:srgbClr val="55426A"/>
                </a:solidFill>
              </a:rPr>
              <a:t>SUSTAIN</a:t>
            </a:r>
            <a:endParaRPr lang="fr-FR" dirty="0">
              <a:solidFill>
                <a:srgbClr val="55426A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0264" y="5879013"/>
            <a:ext cx="9053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acknowledge support by COST grant FA1208!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,  i.e.  joint publications between groups of SUSTAIN and STSMs 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20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544" y="260897"/>
            <a:ext cx="8064896" cy="683264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chemeClr val="accent4">
                    <a:lumMod val="75000"/>
                  </a:schemeClr>
                </a:solidFill>
              </a:rPr>
              <a:t>Future of the Network</a:t>
            </a:r>
            <a:endParaRPr lang="fr-FR" sz="3200" b="1" dirty="0" smtClean="0">
              <a:solidFill>
                <a:srgbClr val="0070C0"/>
              </a:solidFill>
            </a:endParaRPr>
          </a:p>
          <a:p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68288" indent="-268288"/>
            <a:r>
              <a:rPr lang="fr-FR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COST Action on </a:t>
            </a:r>
            <a:r>
              <a:rPr lang="fr-FR" sz="2400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Xanthomonas</a:t>
            </a:r>
            <a:r>
              <a:rPr lang="fr-FR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and </a:t>
            </a:r>
            <a:r>
              <a:rPr lang="fr-FR" sz="2400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Xylella</a:t>
            </a:r>
            <a:endParaRPr lang="fr-FR" sz="2400" i="1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268288" indent="-268288"/>
            <a:r>
              <a:rPr lang="en-US" sz="1600" i="1" dirty="0">
                <a:solidFill>
                  <a:schemeClr val="bg1">
                    <a:lumMod val="85000"/>
                  </a:schemeClr>
                </a:solidFill>
              </a:rPr>
              <a:t>CA COST Action CA16107 </a:t>
            </a:r>
            <a:r>
              <a:rPr lang="en-US" sz="1600" i="1" dirty="0" err="1">
                <a:solidFill>
                  <a:schemeClr val="bg1">
                    <a:lumMod val="85000"/>
                  </a:schemeClr>
                </a:solidFill>
              </a:rPr>
              <a:t>EuroXanth</a:t>
            </a:r>
            <a:r>
              <a:rPr lang="en-US" sz="1600" i="1" dirty="0">
                <a:solidFill>
                  <a:schemeClr val="bg1">
                    <a:lumMod val="85000"/>
                  </a:schemeClr>
                </a:solidFill>
              </a:rPr>
              <a:t>: Integrating science on </a:t>
            </a:r>
            <a:r>
              <a:rPr lang="en-US" sz="1600" i="1" dirty="0" err="1">
                <a:solidFill>
                  <a:schemeClr val="bg1">
                    <a:lumMod val="85000"/>
                  </a:schemeClr>
                </a:solidFill>
              </a:rPr>
              <a:t>Xanthomonadaceae</a:t>
            </a:r>
            <a:r>
              <a:rPr lang="en-US" sz="1600" i="1" dirty="0">
                <a:solidFill>
                  <a:schemeClr val="bg1">
                    <a:lumMod val="85000"/>
                  </a:schemeClr>
                </a:solidFill>
              </a:rPr>
              <a:t> for integrated plant disease management in Europe</a:t>
            </a:r>
            <a:endParaRPr lang="fr-FR" sz="1600" i="1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268288" indent="-268288"/>
            <a:endParaRPr lang="fr-FR" sz="24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268288" indent="-268288"/>
            <a:r>
              <a:rPr lang="fr-FR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Parts of the network </a:t>
            </a:r>
            <a:r>
              <a:rPr lang="fr-FR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formed</a:t>
            </a:r>
            <a:r>
              <a:rPr lang="fr-FR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consortia on </a:t>
            </a:r>
            <a:r>
              <a:rPr lang="fr-FR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different</a:t>
            </a:r>
            <a:r>
              <a:rPr lang="fr-FR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projects</a:t>
            </a:r>
            <a:endParaRPr lang="fr-FR" sz="24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268288" indent="-268288"/>
            <a:endParaRPr lang="fr-FR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268288" indent="-268288"/>
            <a:endParaRPr lang="fr-FR" sz="24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268288" indent="-268288"/>
            <a:r>
              <a:rPr lang="fr-FR" sz="24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Future </a:t>
            </a:r>
            <a:r>
              <a:rPr lang="fr-FR" sz="2400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depends</a:t>
            </a:r>
            <a:r>
              <a:rPr lang="fr-FR" sz="24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4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on the </a:t>
            </a:r>
            <a:r>
              <a:rPr lang="fr-FR" sz="2400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need</a:t>
            </a:r>
            <a:r>
              <a:rPr lang="fr-FR" sz="24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4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and initiatives of </a:t>
            </a:r>
            <a:r>
              <a:rPr lang="fr-FR" sz="24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network </a:t>
            </a:r>
            <a:r>
              <a:rPr lang="fr-FR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	</a:t>
            </a:r>
            <a:r>
              <a:rPr lang="fr-FR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	</a:t>
            </a:r>
            <a:r>
              <a:rPr lang="fr-FR" sz="24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268288" indent="-268288"/>
            <a:endParaRPr lang="fr-FR" sz="2400" i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268288" indent="-268288"/>
            <a:r>
              <a:rPr lang="fr-FR" sz="24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		</a:t>
            </a:r>
          </a:p>
          <a:p>
            <a:pPr marL="268288" indent="-268288"/>
            <a:endParaRPr lang="fr-FR" sz="24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268288" indent="-268288"/>
            <a:endParaRPr lang="fr-FR" sz="24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lvl="0"/>
            <a:endParaRPr lang="fr-FR" sz="1400" b="1" dirty="0"/>
          </a:p>
          <a:p>
            <a:pPr lvl="0"/>
            <a:endParaRPr lang="fr-FR" sz="1100" dirty="0" smtClean="0">
              <a:solidFill>
                <a:schemeClr val="accent1"/>
              </a:solidFill>
            </a:endParaRPr>
          </a:p>
          <a:p>
            <a:pPr lvl="0"/>
            <a:endParaRPr lang="fr-FR" sz="1100" dirty="0">
              <a:solidFill>
                <a:schemeClr val="accent1"/>
              </a:solidFill>
            </a:endParaRPr>
          </a:p>
          <a:p>
            <a:pPr lvl="0"/>
            <a:endParaRPr lang="fr-FR" sz="1100" dirty="0" smtClean="0">
              <a:solidFill>
                <a:schemeClr val="accent1"/>
              </a:solidFill>
            </a:endParaRPr>
          </a:p>
          <a:p>
            <a:pPr lvl="0"/>
            <a:endParaRPr lang="fr-FR" sz="1100" dirty="0">
              <a:solidFill>
                <a:schemeClr val="accent1"/>
              </a:solidFill>
            </a:endParaRPr>
          </a:p>
          <a:p>
            <a:r>
              <a:rPr lang="en-GB" sz="28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</p:txBody>
      </p:sp>
      <p:cxnSp>
        <p:nvCxnSpPr>
          <p:cNvPr id="12" name="Connecteur droit 11"/>
          <p:cNvCxnSpPr/>
          <p:nvPr/>
        </p:nvCxnSpPr>
        <p:spPr>
          <a:xfrm flipH="1">
            <a:off x="0" y="6453336"/>
            <a:ext cx="9324528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300192" y="6453336"/>
            <a:ext cx="2895600" cy="365125"/>
          </a:xfrm>
        </p:spPr>
        <p:txBody>
          <a:bodyPr/>
          <a:lstStyle/>
          <a:p>
            <a:r>
              <a:rPr lang="fr-FR" dirty="0" smtClean="0">
                <a:solidFill>
                  <a:srgbClr val="55426A"/>
                </a:solidFill>
              </a:rPr>
              <a:t>SUSTAIN</a:t>
            </a:r>
            <a:endParaRPr lang="fr-FR" dirty="0">
              <a:solidFill>
                <a:srgbClr val="5542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37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714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300192" y="6453336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rgbClr val="55426A"/>
                </a:solidFill>
              </a:rPr>
              <a:t>SUSTAIN</a:t>
            </a:r>
            <a:endParaRPr lang="en-US" dirty="0">
              <a:solidFill>
                <a:srgbClr val="55426A"/>
              </a:solidFill>
            </a:endParaRPr>
          </a:p>
        </p:txBody>
      </p:sp>
      <p:cxnSp>
        <p:nvCxnSpPr>
          <p:cNvPr id="24" name="Connecteur droit 23"/>
          <p:cNvCxnSpPr/>
          <p:nvPr/>
        </p:nvCxnSpPr>
        <p:spPr>
          <a:xfrm flipH="1">
            <a:off x="0" y="6453336"/>
            <a:ext cx="9324528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e 24"/>
          <p:cNvGrpSpPr/>
          <p:nvPr/>
        </p:nvGrpSpPr>
        <p:grpSpPr>
          <a:xfrm>
            <a:off x="-72008" y="1"/>
            <a:ext cx="9468544" cy="523220"/>
            <a:chOff x="-72008" y="0"/>
            <a:chExt cx="9324528" cy="596631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6546859" cy="5966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smtClean="0">
                  <a:solidFill>
                    <a:schemeClr val="tx2"/>
                  </a:solidFill>
                </a:rPr>
                <a:t>Tools and Activities 			   	</a:t>
              </a:r>
            </a:p>
          </p:txBody>
        </p:sp>
        <p:cxnSp>
          <p:nvCxnSpPr>
            <p:cNvPr id="27" name="Connecteur droit 26"/>
            <p:cNvCxnSpPr/>
            <p:nvPr/>
          </p:nvCxnSpPr>
          <p:spPr>
            <a:xfrm flipH="1">
              <a:off x="-72008" y="548680"/>
              <a:ext cx="9324528" cy="0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539552" y="796062"/>
            <a:ext cx="3675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chemeClr val="tx2"/>
                </a:solidFill>
              </a:rPr>
              <a:t>Short term Scientific Missions (STSM)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9552" y="1988840"/>
            <a:ext cx="4472058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Meetings and Conferences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	Annual Conference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	Smaller meetings/Workshops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	Workshops/Sessions in Conferences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Training Schools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-72008" y="1"/>
            <a:ext cx="9468544" cy="523220"/>
            <a:chOff x="-72008" y="0"/>
            <a:chExt cx="9324528" cy="596631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6055907" cy="5966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2800" b="1" dirty="0">
                  <a:solidFill>
                    <a:srgbClr val="1F497D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Short term scientific missions (STSMs)</a:t>
              </a:r>
            </a:p>
          </p:txBody>
        </p:sp>
        <p:cxnSp>
          <p:nvCxnSpPr>
            <p:cNvPr id="11" name="Connecteur droit 10"/>
            <p:cNvCxnSpPr/>
            <p:nvPr/>
          </p:nvCxnSpPr>
          <p:spPr>
            <a:xfrm flipH="1">
              <a:off x="-72008" y="548680"/>
              <a:ext cx="9324528" cy="0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179512" y="476672"/>
            <a:ext cx="856895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 days to 3 months, </a:t>
            </a:r>
          </a:p>
          <a:p>
            <a:pPr lvl="0"/>
            <a:endParaRPr lang="en-US" sz="1600" b="1" dirty="0" smtClean="0">
              <a:solidFill>
                <a:srgbClr val="1F497D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/>
            <a:endParaRPr lang="en-US" sz="1600" b="1" dirty="0" smtClean="0">
              <a:solidFill>
                <a:srgbClr val="1F497D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/>
            <a:r>
              <a:rPr lang="fr-FR" sz="1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44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STSMs</a:t>
            </a:r>
            <a:r>
              <a:rPr lang="fr-FR" sz="1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funded</a:t>
            </a:r>
            <a:endParaRPr lang="fr-FR" sz="1600" b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/>
            <a:endParaRPr lang="fr-FR" sz="1600" b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/>
            <a:endParaRPr lang="en-US" sz="1600" b="1" dirty="0" smtClean="0">
              <a:solidFill>
                <a:srgbClr val="1F497D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1600" b="1" dirty="0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STSM Coordinator: Prof. </a:t>
            </a:r>
            <a:r>
              <a:rPr lang="en-US" sz="1600" b="1" dirty="0" err="1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Lieve</a:t>
            </a:r>
            <a:r>
              <a:rPr lang="en-US" sz="1600" b="1" dirty="0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Gheysen</a:t>
            </a:r>
            <a:r>
              <a:rPr lang="en-US" sz="1600" b="1" dirty="0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(BE)</a:t>
            </a:r>
          </a:p>
          <a:p>
            <a:pPr lvl="0"/>
            <a:endParaRPr lang="en-US" sz="1600" b="1" dirty="0" smtClean="0">
              <a:solidFill>
                <a:srgbClr val="1F497D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1600" b="1" dirty="0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STSM Committee for the evaluation of applications:</a:t>
            </a:r>
          </a:p>
          <a:p>
            <a:pPr lvl="0"/>
            <a:r>
              <a:rPr lang="en-US" sz="1600" b="1" dirty="0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Chair, Vice-Chair, STSM Coordinator , WG leaders, …</a:t>
            </a:r>
          </a:p>
          <a:p>
            <a:pPr lvl="0"/>
            <a:r>
              <a:rPr lang="en-US" sz="1600" b="1" dirty="0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300192" y="6453336"/>
            <a:ext cx="2895600" cy="365125"/>
          </a:xfrm>
        </p:spPr>
        <p:txBody>
          <a:bodyPr/>
          <a:lstStyle/>
          <a:p>
            <a:r>
              <a:rPr lang="fr-FR" dirty="0" smtClean="0">
                <a:solidFill>
                  <a:srgbClr val="55426A"/>
                </a:solidFill>
              </a:rPr>
              <a:t>SUSTAIN</a:t>
            </a:r>
            <a:endParaRPr lang="fr-FR" dirty="0">
              <a:solidFill>
                <a:srgbClr val="55426A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 flipH="1">
            <a:off x="0" y="6453336"/>
            <a:ext cx="9324528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554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411519" y="46798"/>
            <a:ext cx="7772400" cy="1143000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rgbClr val="4466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COST-FA1208 STSM</a:t>
            </a:r>
            <a:endParaRPr lang="en-US" dirty="0">
              <a:solidFill>
                <a:srgbClr val="44669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317501" y="1189798"/>
            <a:ext cx="8427356" cy="1752600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2">
                    <a:lumMod val="65000"/>
                    <a:lumOff val="35000"/>
                  </a:schemeClr>
                </a:solidFill>
              </a:rPr>
              <a:t>Short Term </a:t>
            </a:r>
            <a:r>
              <a:rPr lang="en-US" dirty="0">
                <a:solidFill>
                  <a:schemeClr val="bg2">
                    <a:lumMod val="65000"/>
                    <a:lumOff val="35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bg2">
                    <a:lumMod val="65000"/>
                    <a:lumOff val="35000"/>
                  </a:schemeClr>
                </a:solidFill>
              </a:rPr>
              <a:t>cientific Missions 2013-2017</a:t>
            </a:r>
          </a:p>
          <a:p>
            <a:pPr>
              <a:spcBef>
                <a:spcPts val="0"/>
              </a:spcBef>
            </a:pPr>
            <a:r>
              <a:rPr lang="en-US" sz="2600" kern="1200" dirty="0" smtClean="0">
                <a:solidFill>
                  <a:srgbClr val="769939"/>
                </a:solidFill>
              </a:rPr>
              <a:t>Coordinator: Lieve </a:t>
            </a:r>
            <a:r>
              <a:rPr lang="en-US" sz="2600" kern="1200" dirty="0">
                <a:solidFill>
                  <a:srgbClr val="769939"/>
                </a:solidFill>
              </a:rPr>
              <a:t>Gheysen</a:t>
            </a:r>
          </a:p>
          <a:p>
            <a:pPr>
              <a:spcBef>
                <a:spcPts val="0"/>
              </a:spcBef>
            </a:pPr>
            <a:r>
              <a:rPr lang="en-US" sz="2600" kern="1200" dirty="0">
                <a:solidFill>
                  <a:srgbClr val="769939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B743E6-B080-1448-970F-033270FB372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49867" y="72813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 descr="Schermafbeelding 2017-02-26 om 10.10.1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4" r="15710" b="62993"/>
          <a:stretch/>
        </p:blipFill>
        <p:spPr>
          <a:xfrm>
            <a:off x="0" y="5449619"/>
            <a:ext cx="9218765" cy="1408381"/>
          </a:xfrm>
          <a:prstGeom prst="rect">
            <a:avLst/>
          </a:prstGeom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48" y="2336306"/>
            <a:ext cx="7620000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76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411519" y="46798"/>
            <a:ext cx="7772400" cy="1143000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rgbClr val="4466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STSM</a:t>
            </a:r>
            <a:r>
              <a:rPr lang="en-US" dirty="0">
                <a:solidFill>
                  <a:srgbClr val="4466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4466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summary</a:t>
            </a:r>
            <a:endParaRPr lang="en-US" dirty="0">
              <a:solidFill>
                <a:srgbClr val="44669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302718" y="1189798"/>
            <a:ext cx="6400800" cy="1752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Short Term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cientific Missions</a:t>
            </a:r>
          </a:p>
          <a:p>
            <a:pPr>
              <a:spcBef>
                <a:spcPts val="0"/>
              </a:spcBef>
            </a:pP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B743E6-B080-1448-970F-033270FB372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49867" y="72813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 descr="Schermafbeelding 2017-02-26 om 10.10.1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4" r="15710" b="62993"/>
          <a:stretch/>
        </p:blipFill>
        <p:spPr>
          <a:xfrm>
            <a:off x="0" y="5449619"/>
            <a:ext cx="9218765" cy="1408381"/>
          </a:xfrm>
          <a:prstGeom prst="rect">
            <a:avLst/>
          </a:prstGeom>
          <a:effectLst/>
        </p:spPr>
      </p:pic>
      <p:sp>
        <p:nvSpPr>
          <p:cNvPr id="7" name="Subtitle 2"/>
          <p:cNvSpPr txBox="1">
            <a:spLocks/>
          </p:cNvSpPr>
          <p:nvPr/>
        </p:nvSpPr>
        <p:spPr bwMode="auto">
          <a:xfrm>
            <a:off x="411519" y="2066098"/>
            <a:ext cx="828886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3200" b="1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j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j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j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j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j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j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j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Opportunities for training of (young) scientists and strengthen collaborations</a:t>
            </a:r>
          </a:p>
          <a:p>
            <a:pPr>
              <a:spcBef>
                <a:spcPts val="0"/>
              </a:spcBef>
            </a:pPr>
            <a:endParaRPr lang="en-US" sz="26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Related to: scientific objectives of COST action </a:t>
            </a:r>
          </a:p>
          <a:p>
            <a:pPr>
              <a:spcBef>
                <a:spcPts val="0"/>
              </a:spcBef>
            </a:pPr>
            <a:r>
              <a:rPr lang="en-US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Who: PhD students, post-docs, researchers, scientific staff</a:t>
            </a:r>
          </a:p>
          <a:p>
            <a:pPr>
              <a:spcBef>
                <a:spcPts val="0"/>
              </a:spcBef>
            </a:pPr>
            <a:r>
              <a:rPr lang="en-US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How long: 5 days to 3 months</a:t>
            </a:r>
          </a:p>
          <a:p>
            <a:pPr>
              <a:spcBef>
                <a:spcPts val="0"/>
              </a:spcBef>
            </a:pPr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07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411519" y="46798"/>
            <a:ext cx="7772400" cy="1143000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rgbClr val="4466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STSM</a:t>
            </a:r>
            <a:r>
              <a:rPr lang="en-US" dirty="0">
                <a:solidFill>
                  <a:srgbClr val="4466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4466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summary</a:t>
            </a:r>
            <a:endParaRPr lang="en-US" dirty="0">
              <a:solidFill>
                <a:srgbClr val="44669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302718" y="1189798"/>
            <a:ext cx="6400800" cy="1752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Short Term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cientific Missions</a:t>
            </a:r>
          </a:p>
          <a:p>
            <a:pPr>
              <a:spcBef>
                <a:spcPts val="0"/>
              </a:spcBef>
            </a:pP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B743E6-B080-1448-970F-033270FB372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49867" y="72813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 descr="Schermafbeelding 2017-02-26 om 10.10.1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4" r="15710" b="62993"/>
          <a:stretch/>
        </p:blipFill>
        <p:spPr>
          <a:xfrm>
            <a:off x="0" y="5449619"/>
            <a:ext cx="9218765" cy="1408381"/>
          </a:xfrm>
          <a:prstGeom prst="rect">
            <a:avLst/>
          </a:prstGeom>
          <a:effectLst/>
        </p:spPr>
      </p:pic>
      <p:sp>
        <p:nvSpPr>
          <p:cNvPr id="7" name="Subtitle 2"/>
          <p:cNvSpPr txBox="1">
            <a:spLocks/>
          </p:cNvSpPr>
          <p:nvPr/>
        </p:nvSpPr>
        <p:spPr bwMode="auto">
          <a:xfrm>
            <a:off x="302718" y="2066098"/>
            <a:ext cx="828886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3200" b="1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j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j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j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j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j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j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j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8 calls, 2 per year, total budget €84,365</a:t>
            </a:r>
          </a:p>
          <a:p>
            <a:pPr>
              <a:spcBef>
                <a:spcPts val="0"/>
              </a:spcBef>
            </a:pPr>
            <a:r>
              <a:rPr lang="en-US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Start: December 2013</a:t>
            </a:r>
          </a:p>
          <a:p>
            <a:pPr>
              <a:spcBef>
                <a:spcPts val="0"/>
              </a:spcBef>
            </a:pPr>
            <a:r>
              <a:rPr lang="en-US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End of last period: April 2017</a:t>
            </a:r>
          </a:p>
          <a:p>
            <a:pPr>
              <a:spcBef>
                <a:spcPts val="0"/>
              </a:spcBef>
            </a:pPr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531089"/>
              </p:ext>
            </p:extLst>
          </p:nvPr>
        </p:nvGraphicFramePr>
        <p:xfrm>
          <a:off x="3577950" y="3508146"/>
          <a:ext cx="2155505" cy="1778000"/>
        </p:xfrm>
        <a:graphic>
          <a:graphicData uri="http://schemas.openxmlformats.org/drawingml/2006/table">
            <a:tbl>
              <a:tblPr/>
              <a:tblGrid>
                <a:gridCol w="2155505"/>
              </a:tblGrid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December 2013-May 2014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February-May 2014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July-December 2014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January - May 2015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June - Decembre 2015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January - May 2016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June - October 2016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December 2016 - April 2017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38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421759" y="36415"/>
            <a:ext cx="7772400" cy="1143000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>
                <a:solidFill>
                  <a:srgbClr val="4466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STSM approval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678963" y="1354302"/>
            <a:ext cx="7408872" cy="1752600"/>
          </a:xfrm>
        </p:spPr>
        <p:txBody>
          <a:bodyPr>
            <a:normAutofit fontScale="85000" lnSpcReduction="20000"/>
          </a:bodyPr>
          <a:lstStyle/>
          <a:p>
            <a:pPr algn="l">
              <a:spcBef>
                <a:spcPts val="0"/>
              </a:spcBef>
            </a:pPr>
            <a:r>
              <a:rPr lang="en-US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Evaluation by the MC, that delegated this to an STSM committee.</a:t>
            </a:r>
          </a:p>
          <a:p>
            <a:pPr>
              <a:spcBef>
                <a:spcPts val="0"/>
              </a:spcBef>
            </a:pPr>
            <a:endParaRPr lang="en-US" sz="26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457200" indent="-457200" algn="l">
              <a:spcBef>
                <a:spcPts val="0"/>
              </a:spcBef>
              <a:buFont typeface="Arial"/>
              <a:buChar char="•"/>
            </a:pPr>
            <a:r>
              <a:rPr lang="en-US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Scientific scope must be in line with the 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</a:t>
            </a:r>
            <a:r>
              <a:rPr lang="en-US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ction objectives.</a:t>
            </a:r>
          </a:p>
          <a:p>
            <a:pPr marL="457200" indent="-457200" algn="l">
              <a:spcBef>
                <a:spcPts val="0"/>
              </a:spcBef>
              <a:buFont typeface="Arial"/>
              <a:buChar char="•"/>
            </a:pPr>
            <a:r>
              <a:rPr lang="en-US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Priority to Early Stage Researchers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(ESR, PhD 8Y).</a:t>
            </a:r>
          </a:p>
          <a:p>
            <a:pPr marL="457200" indent="-457200" algn="l">
              <a:spcBef>
                <a:spcPts val="0"/>
              </a:spcBef>
              <a:buFont typeface="Arial"/>
              <a:buChar char="•"/>
            </a:pPr>
            <a:r>
              <a:rPr lang="en-US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Geographical and gender balance in consideration.</a:t>
            </a:r>
          </a:p>
          <a:p>
            <a:pPr marL="457200" indent="-457200" algn="l">
              <a:spcBef>
                <a:spcPts val="0"/>
              </a:spcBef>
              <a:buFont typeface="Arial"/>
              <a:buChar char="•"/>
            </a:pPr>
            <a:endParaRPr lang="en-US" sz="26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457200" indent="-457200" algn="l">
              <a:spcBef>
                <a:spcPts val="0"/>
              </a:spcBef>
              <a:buFont typeface="Arial"/>
              <a:buChar char="•"/>
            </a:pPr>
            <a:endParaRPr lang="en-US" sz="2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l">
              <a:spcBef>
                <a:spcPts val="0"/>
              </a:spcBef>
            </a:pPr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457200" indent="-457200" algn="l">
              <a:spcBef>
                <a:spcPts val="0"/>
              </a:spcBef>
              <a:buFont typeface="Arial"/>
              <a:buChar char="•"/>
            </a:pP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B743E6-B080-1448-970F-033270FB372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411519" y="63927"/>
            <a:ext cx="7772400" cy="1143000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rgbClr val="4466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STSM approval</a:t>
            </a:r>
            <a:endParaRPr lang="en-US" dirty="0">
              <a:solidFill>
                <a:srgbClr val="44669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B743E6-B080-1448-970F-033270FB372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49867" y="72813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 descr="Schermafbeelding 2017-02-26 om 10.10.1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4" r="15710" b="62993"/>
          <a:stretch/>
        </p:blipFill>
        <p:spPr>
          <a:xfrm>
            <a:off x="0" y="5449619"/>
            <a:ext cx="9218765" cy="1408381"/>
          </a:xfrm>
          <a:prstGeom prst="rect">
            <a:avLst/>
          </a:prstGeom>
          <a:effectLst/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0806668"/>
              </p:ext>
            </p:extLst>
          </p:nvPr>
        </p:nvGraphicFramePr>
        <p:xfrm>
          <a:off x="1049867" y="2198358"/>
          <a:ext cx="6927840" cy="301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Worksheet" r:id="rId6" imgW="6858000" imgH="2146300" progId="Excel.Sheet.12">
                  <p:embed/>
                </p:oleObj>
              </mc:Choice>
              <mc:Fallback>
                <p:oleObj name="Worksheet" r:id="rId6" imgW="6858000" imgH="21463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49867" y="2198358"/>
                        <a:ext cx="6927840" cy="3019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ubtitle 2"/>
          <p:cNvSpPr>
            <a:spLocks noGrp="1"/>
          </p:cNvSpPr>
          <p:nvPr>
            <p:ph type="subTitle" sz="quarter" idx="1"/>
          </p:nvPr>
        </p:nvSpPr>
        <p:spPr>
          <a:xfrm>
            <a:off x="417793" y="1246608"/>
            <a:ext cx="8182407" cy="1752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2">
                    <a:lumMod val="65000"/>
                    <a:lumOff val="35000"/>
                  </a:schemeClr>
                </a:solidFill>
              </a:rPr>
              <a:t>44/69 applications funded, 5 non-ESR</a:t>
            </a:r>
          </a:p>
          <a:p>
            <a:pPr>
              <a:spcBef>
                <a:spcPts val="0"/>
              </a:spcBef>
            </a:pPr>
            <a:endParaRPr lang="en-US" dirty="0">
              <a:solidFill>
                <a:schemeClr val="bg2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2">
                    <a:lumMod val="65000"/>
                    <a:lumOff val="35000"/>
                  </a:schemeClr>
                </a:solidFill>
              </a:rPr>
              <a:t> </a:t>
            </a:r>
            <a:endParaRPr lang="en-US" dirty="0">
              <a:solidFill>
                <a:srgbClr val="7699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91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10032</TotalTime>
  <Words>940</Words>
  <Application>Microsoft Office PowerPoint</Application>
  <PresentationFormat>Affichage à l'écran (4:3)</PresentationFormat>
  <Paragraphs>289</Paragraphs>
  <Slides>26</Slides>
  <Notes>19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8" baseType="lpstr">
      <vt:lpstr>Thème Office</vt:lpstr>
      <vt:lpstr>Worksheet</vt:lpstr>
      <vt:lpstr>Présentation PowerPoint</vt:lpstr>
      <vt:lpstr>Présentation PowerPoint</vt:lpstr>
      <vt:lpstr>Présentation PowerPoint</vt:lpstr>
      <vt:lpstr>Présentation PowerPoint</vt:lpstr>
      <vt:lpstr>COST-FA1208 STSM</vt:lpstr>
      <vt:lpstr>STSM summary</vt:lpstr>
      <vt:lpstr>STSM summary</vt:lpstr>
      <vt:lpstr>STSM approval</vt:lpstr>
      <vt:lpstr>STSM approval</vt:lpstr>
      <vt:lpstr>STSM approval</vt:lpstr>
      <vt:lpstr>44 STSM</vt:lpstr>
      <vt:lpstr>44 STSM</vt:lpstr>
      <vt:lpstr>44 STSM</vt:lpstr>
      <vt:lpstr>44 STSM</vt:lpstr>
      <vt:lpstr>44 STSM</vt:lpstr>
      <vt:lpstr>STSM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CIRAD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master</dc:creator>
  <cp:lastModifiedBy>kroj</cp:lastModifiedBy>
  <cp:revision>346</cp:revision>
  <dcterms:created xsi:type="dcterms:W3CDTF">2012-09-24T20:30:23Z</dcterms:created>
  <dcterms:modified xsi:type="dcterms:W3CDTF">2017-05-29T14:25:00Z</dcterms:modified>
</cp:coreProperties>
</file>