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24" r:id="rId3"/>
    <p:sldId id="307" r:id="rId4"/>
    <p:sldId id="399" r:id="rId5"/>
    <p:sldId id="390" r:id="rId6"/>
    <p:sldId id="382" r:id="rId7"/>
    <p:sldId id="380" r:id="rId8"/>
    <p:sldId id="385" r:id="rId9"/>
    <p:sldId id="348" r:id="rId10"/>
    <p:sldId id="287" r:id="rId11"/>
    <p:sldId id="384" r:id="rId12"/>
    <p:sldId id="398" r:id="rId13"/>
    <p:sldId id="344" r:id="rId14"/>
    <p:sldId id="393" r:id="rId15"/>
  </p:sldIdLst>
  <p:sldSz cx="9144000" cy="6858000" type="screen4x3"/>
  <p:notesSz cx="6662738" cy="9906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ster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97E"/>
    <a:srgbClr val="FF3300"/>
    <a:srgbClr val="55426A"/>
    <a:srgbClr val="003399"/>
    <a:srgbClr val="898989"/>
    <a:srgbClr val="FFFFCC"/>
    <a:srgbClr val="009900"/>
    <a:srgbClr val="FFFF99"/>
    <a:srgbClr val="003300"/>
    <a:srgbClr val="8E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52" autoAdjust="0"/>
    <p:restoredTop sz="88576" autoAdjust="0"/>
  </p:normalViewPr>
  <p:slideViewPr>
    <p:cSldViewPr>
      <p:cViewPr>
        <p:scale>
          <a:sx n="80" d="100"/>
          <a:sy n="80" d="100"/>
        </p:scale>
        <p:origin x="-140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D0F40-B925-8B4B-9501-278AFE21EC2A}" type="datetimeFigureOut">
              <a:rPr lang="en-US" smtClean="0"/>
              <a:pPr/>
              <a:t>5/29/2017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10C1-9E18-1643-BE25-79C13C0FF90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591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035E9-11C8-4BA4-B8B1-805C72AC3846}" type="datetimeFigureOut">
              <a:rPr lang="fr-FR" smtClean="0"/>
              <a:pPr/>
              <a:t>29/05/2017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05350"/>
            <a:ext cx="533019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6614-7B85-470F-8B2C-FCA4904FB0C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56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CA31A-44F8-9D45-B938-CC6A7C5DA7A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72F0-625E-9F4A-910E-D4CF028C743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D91E-4AE8-C649-B492-AE703779688C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730028" y="6342898"/>
            <a:ext cx="570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2" y="6223000"/>
            <a:ext cx="4572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82700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160074" y="945931"/>
            <a:ext cx="7063357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160073" y="1676748"/>
            <a:ext cx="7063357" cy="4438429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3400">
                <a:solidFill>
                  <a:schemeClr val="accent2"/>
                </a:solidFill>
              </a:defRPr>
            </a:lvl1pPr>
            <a:lvl2pPr marL="742950" indent="-285750">
              <a:buFont typeface="Arial"/>
              <a:buChar char="•"/>
              <a:defRPr sz="3400">
                <a:solidFill>
                  <a:schemeClr val="accent2"/>
                </a:solidFill>
              </a:defRPr>
            </a:lvl2pPr>
            <a:lvl3pPr marL="11430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3pPr>
            <a:lvl4pPr marL="16002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4pPr>
            <a:lvl5pPr marL="20574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5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14B5-FD85-6F43-9461-885896A714F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084DF-A8A6-674D-9736-CE0724FB062D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4850-4A65-B446-8D3C-254A47C02B9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1CC5-F333-0844-B8AF-5373EBCE877F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4D28-361D-D14D-9846-05FD67B3625A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61E0C-5093-0A4E-B5D3-F6830EFF30C0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1B98-150E-8343-BA8A-17171F42E8E7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F8E04-8036-9144-A48F-AB4DED0D0422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1697-B212-CC44-B4DF-3410A1DDF3E9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1F497D"/>
                </a:solidFill>
              </a:defRPr>
            </a:lvl1pPr>
          </a:lstStyle>
          <a:p>
            <a:r>
              <a:rPr lang="fr-FR" smtClean="0"/>
              <a:t>SUSTAINCROP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3600" b="1" dirty="0" smtClean="0">
                <a:solidFill>
                  <a:srgbClr val="0070C0"/>
                </a:solidFill>
                <a:cs typeface="Times New Roman" pitchFamily="18" charset="0"/>
              </a:rPr>
              <a:t>SUSTAIN</a:t>
            </a:r>
            <a:endParaRPr lang="fr-FR" sz="3600" b="1" dirty="0" smtClean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endParaRPr lang="fr-FR" sz="28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79512" y="5301208"/>
            <a:ext cx="89274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Chair		Thomas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Kroj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fr-FR" dirty="0">
                <a:solidFill>
                  <a:srgbClr val="009900"/>
                </a:solidFill>
                <a:latin typeface="+mj-lt"/>
              </a:rPr>
              <a:t>INRA, 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Montpellier, France</a:t>
            </a:r>
          </a:p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Co-Chair	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Aska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Goverse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Wageningen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University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The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Netherlands</a:t>
            </a:r>
            <a:endParaRPr lang="fr-FR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576064" y="64440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 smtClean="0">
                <a:latin typeface="+mj-lt"/>
                <a:cs typeface="Times New Roman" pitchFamily="18" charset="0"/>
              </a:rPr>
              <a:t>Banyuls, 18</a:t>
            </a:r>
            <a:r>
              <a:rPr lang="fr-FR" baseline="30000" dirty="0" smtClean="0">
                <a:latin typeface="+mj-lt"/>
                <a:cs typeface="Times New Roman" pitchFamily="18" charset="0"/>
              </a:rPr>
              <a:t>th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>
                <a:latin typeface="+mj-lt"/>
                <a:cs typeface="Times New Roman" pitchFamily="18" charset="0"/>
              </a:rPr>
              <a:t>of </a:t>
            </a:r>
            <a:r>
              <a:rPr lang="fr-FR" dirty="0" err="1" smtClean="0">
                <a:latin typeface="+mj-lt"/>
                <a:cs typeface="Times New Roman" pitchFamily="18" charset="0"/>
              </a:rPr>
              <a:t>February</a:t>
            </a:r>
            <a:r>
              <a:rPr lang="fr-FR" dirty="0" smtClean="0">
                <a:latin typeface="+mj-lt"/>
                <a:cs typeface="Times New Roman" pitchFamily="18" charset="0"/>
              </a:rPr>
              <a:t> 2016</a:t>
            </a:r>
            <a:endParaRPr lang="fr-FR" dirty="0">
              <a:latin typeface="+mj-lt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16824"/>
            <a:ext cx="8990541" cy="139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917" y="260897"/>
            <a:ext cx="9289032" cy="707886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68288" lvl="1" indent="-268288"/>
            <a:r>
              <a:rPr lang="en-GB" sz="2400" dirty="0" smtClean="0">
                <a:solidFill>
                  <a:schemeClr val="accent1"/>
                </a:solidFill>
              </a:rPr>
              <a:t>2013, 2014	</a:t>
            </a:r>
            <a:r>
              <a:rPr lang="en-US" sz="2400" dirty="0">
                <a:solidFill>
                  <a:schemeClr val="accent1"/>
                </a:solidFill>
              </a:rPr>
              <a:t>Annual Progress Conference / feedback from </a:t>
            </a:r>
            <a:r>
              <a:rPr lang="en-US" sz="2400" dirty="0" smtClean="0">
                <a:solidFill>
                  <a:schemeClr val="accent1"/>
                </a:solidFill>
              </a:rPr>
              <a:t>DC</a:t>
            </a:r>
          </a:p>
          <a:p>
            <a:pPr marL="457200" indent="-457200">
              <a:buAutoNum type="arabicPlain" startAt="2015"/>
            </a:pPr>
            <a:r>
              <a:rPr lang="fr-FR" sz="2400" dirty="0" smtClean="0">
                <a:solidFill>
                  <a:schemeClr val="accent1"/>
                </a:solidFill>
              </a:rPr>
              <a:t> 	 New </a:t>
            </a:r>
            <a:r>
              <a:rPr lang="fr-FR" sz="2400" dirty="0" err="1" smtClean="0">
                <a:solidFill>
                  <a:schemeClr val="accent1"/>
                </a:solidFill>
              </a:rPr>
              <a:t>evaluation</a:t>
            </a:r>
            <a:r>
              <a:rPr lang="fr-FR" sz="2400" dirty="0" smtClean="0">
                <a:solidFill>
                  <a:schemeClr val="accent1"/>
                </a:solidFill>
              </a:rPr>
              <a:t> </a:t>
            </a:r>
            <a:r>
              <a:rPr lang="fr-FR" sz="2400" dirty="0" err="1" smtClean="0">
                <a:solidFill>
                  <a:schemeClr val="accent1"/>
                </a:solidFill>
              </a:rPr>
              <a:t>procedure</a:t>
            </a:r>
            <a:r>
              <a:rPr lang="fr-FR" sz="2400" dirty="0" smtClean="0">
                <a:solidFill>
                  <a:schemeClr val="accent1"/>
                </a:solidFill>
              </a:rPr>
              <a:t>, dissolution of </a:t>
            </a:r>
            <a:r>
              <a:rPr lang="fr-FR" sz="2400" dirty="0" err="1" smtClean="0">
                <a:solidFill>
                  <a:schemeClr val="accent1"/>
                </a:solidFill>
              </a:rPr>
              <a:t>domain</a:t>
            </a:r>
            <a:r>
              <a:rPr lang="fr-FR" sz="2400" dirty="0" smtClean="0">
                <a:solidFill>
                  <a:schemeClr val="accent1"/>
                </a:solidFill>
              </a:rPr>
              <a:t> </a:t>
            </a:r>
            <a:r>
              <a:rPr lang="fr-FR" sz="2400" dirty="0" err="1" smtClean="0">
                <a:solidFill>
                  <a:schemeClr val="accent1"/>
                </a:solidFill>
              </a:rPr>
              <a:t>commitees</a:t>
            </a:r>
            <a:endParaRPr lang="fr-FR" sz="2400" dirty="0" smtClean="0">
              <a:solidFill>
                <a:schemeClr val="accent1"/>
              </a:solidFill>
            </a:endParaRPr>
          </a:p>
          <a:p>
            <a:endParaRPr lang="en-US" sz="2400" dirty="0" smtClean="0">
              <a:solidFill>
                <a:schemeClr val="accent1"/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rgbClr val="FF3300"/>
                </a:solidFill>
              </a:rPr>
              <a:t>30 </a:t>
            </a:r>
            <a:r>
              <a:rPr lang="fr-FR" sz="2400" dirty="0" err="1" smtClean="0">
                <a:solidFill>
                  <a:srgbClr val="FF3300"/>
                </a:solidFill>
              </a:rPr>
              <a:t>month</a:t>
            </a:r>
            <a:r>
              <a:rPr lang="fr-FR" sz="2400" dirty="0" smtClean="0">
                <a:solidFill>
                  <a:srgbClr val="FF3300"/>
                </a:solidFill>
              </a:rPr>
              <a:t> Scientific Report	 31/10/2015</a:t>
            </a:r>
          </a:p>
          <a:p>
            <a:r>
              <a:rPr lang="en-US" sz="2400" dirty="0">
                <a:solidFill>
                  <a:srgbClr val="FF3300"/>
                </a:solidFill>
              </a:rPr>
              <a:t>Final assessment </a:t>
            </a:r>
            <a:endParaRPr lang="en-US" sz="1400" dirty="0"/>
          </a:p>
          <a:p>
            <a:pPr marL="400050" indent="-400050">
              <a:buAutoNum type="romanLcParenR"/>
            </a:pPr>
            <a:r>
              <a:rPr lang="en-US" sz="1400" dirty="0" smtClean="0"/>
              <a:t>how </a:t>
            </a:r>
            <a:r>
              <a:rPr lang="en-US" sz="1400" dirty="0"/>
              <a:t>well the Action has reached its defined objectives and goals, </a:t>
            </a:r>
            <a:endParaRPr lang="en-US" sz="1400" dirty="0" smtClean="0"/>
          </a:p>
          <a:p>
            <a:pPr marL="400050" indent="-400050">
              <a:buAutoNum type="romanLcParenR"/>
            </a:pPr>
            <a:r>
              <a:rPr lang="en-US" sz="1400" dirty="0" smtClean="0"/>
              <a:t>immediate</a:t>
            </a:r>
            <a:r>
              <a:rPr lang="en-US" sz="1400" dirty="0"/>
              <a:t>, mid-term and envisaged long-term impacts of the Action after its completion, including the initiation of any follow-up activities and its impact on R&amp;D activities in the area covered by the Action. </a:t>
            </a:r>
          </a:p>
          <a:p>
            <a:r>
              <a:rPr lang="en-US" sz="1400" dirty="0"/>
              <a:t>The COST Action final assessment exercise aims at assessing the Action achievements against the objectives and potential impact </a:t>
            </a:r>
            <a:endParaRPr lang="fr-FR" sz="1400" dirty="0" smtClean="0">
              <a:solidFill>
                <a:srgbClr val="FF3300"/>
              </a:solidFill>
            </a:endParaRPr>
          </a:p>
          <a:p>
            <a:pPr lvl="0"/>
            <a:endParaRPr lang="fr-FR" sz="2400" dirty="0" smtClean="0">
              <a:solidFill>
                <a:schemeClr val="accent1"/>
              </a:solidFill>
            </a:endParaRPr>
          </a:p>
          <a:p>
            <a:pPr lvl="0"/>
            <a:r>
              <a:rPr lang="fr-FR" sz="2400" dirty="0" err="1" smtClean="0">
                <a:solidFill>
                  <a:schemeClr val="accent1"/>
                </a:solidFill>
              </a:rPr>
              <a:t>Timeline</a:t>
            </a:r>
            <a:r>
              <a:rPr lang="fr-FR" sz="2400" dirty="0" smtClean="0">
                <a:solidFill>
                  <a:schemeClr val="accent1"/>
                </a:solidFill>
              </a:rPr>
              <a:t>:</a:t>
            </a:r>
          </a:p>
          <a:p>
            <a:pPr lvl="0"/>
            <a:endParaRPr lang="en-US" sz="1600" b="1" dirty="0" smtClean="0">
              <a:solidFill>
                <a:srgbClr val="1F497D"/>
              </a:solidFill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</a:rPr>
              <a:t>- March 2016 </a:t>
            </a:r>
            <a:r>
              <a:rPr lang="en-US" sz="1600" b="1" dirty="0">
                <a:solidFill>
                  <a:srgbClr val="1F497D"/>
                </a:solidFill>
              </a:rPr>
              <a:t>Action Work Plan – budget and organization for:</a:t>
            </a:r>
          </a:p>
          <a:p>
            <a:pPr lvl="0"/>
            <a:r>
              <a:rPr lang="en-US" sz="1600" b="1" dirty="0">
                <a:solidFill>
                  <a:srgbClr val="1F497D"/>
                </a:solidFill>
              </a:rPr>
              <a:t>		Annual </a:t>
            </a:r>
            <a:r>
              <a:rPr lang="en-US" sz="1600" b="1" dirty="0" smtClean="0">
                <a:solidFill>
                  <a:srgbClr val="1F497D"/>
                </a:solidFill>
              </a:rPr>
              <a:t>Conference &amp; Smaller Meetings</a:t>
            </a:r>
            <a:endParaRPr lang="en-US" sz="1600" b="1" dirty="0">
              <a:solidFill>
                <a:srgbClr val="1F497D"/>
              </a:solidFill>
            </a:endParaRPr>
          </a:p>
          <a:p>
            <a:pPr lvl="0"/>
            <a:r>
              <a:rPr lang="en-US" sz="1600" b="1" dirty="0">
                <a:solidFill>
                  <a:srgbClr val="1F497D"/>
                </a:solidFill>
              </a:rPr>
              <a:t>		Training Schools</a:t>
            </a:r>
          </a:p>
          <a:p>
            <a:pPr lvl="0"/>
            <a:r>
              <a:rPr lang="en-US" sz="1600" b="1" dirty="0">
                <a:solidFill>
                  <a:srgbClr val="1F497D"/>
                </a:solidFill>
              </a:rPr>
              <a:t>		STSMs</a:t>
            </a:r>
          </a:p>
          <a:p>
            <a:pPr lvl="0"/>
            <a:r>
              <a:rPr lang="en-US" sz="1600" b="1" dirty="0">
                <a:solidFill>
                  <a:srgbClr val="1F497D"/>
                </a:solidFill>
              </a:rPr>
              <a:t>		Publications  </a:t>
            </a:r>
            <a:r>
              <a:rPr lang="en-US" sz="1600" b="1" dirty="0" smtClean="0">
                <a:solidFill>
                  <a:srgbClr val="1F497D"/>
                </a:solidFill>
              </a:rPr>
              <a:t>and </a:t>
            </a:r>
            <a:r>
              <a:rPr lang="en-US" sz="1600" b="1" dirty="0">
                <a:solidFill>
                  <a:srgbClr val="1F497D"/>
                </a:solidFill>
              </a:rPr>
              <a:t>Dissemination</a:t>
            </a:r>
          </a:p>
          <a:p>
            <a:pPr lvl="0"/>
            <a:r>
              <a:rPr lang="en-US" sz="1600" b="1" dirty="0">
                <a:solidFill>
                  <a:srgbClr val="1F497D"/>
                </a:solidFill>
              </a:rPr>
              <a:t>		Other </a:t>
            </a:r>
            <a:r>
              <a:rPr lang="en-US" sz="1600" b="1" dirty="0" smtClean="0">
                <a:solidFill>
                  <a:srgbClr val="1F497D"/>
                </a:solidFill>
              </a:rPr>
              <a:t>Outputs</a:t>
            </a:r>
          </a:p>
          <a:p>
            <a:pPr lvl="0"/>
            <a:endParaRPr lang="en-US" sz="1600" b="1" dirty="0" smtClean="0">
              <a:solidFill>
                <a:srgbClr val="1F497D"/>
              </a:solidFill>
            </a:endParaRPr>
          </a:p>
          <a:p>
            <a:pPr lvl="0"/>
            <a:r>
              <a:rPr lang="fr-FR" sz="1600" b="1" dirty="0" smtClean="0">
                <a:solidFill>
                  <a:srgbClr val="1F497D"/>
                </a:solidFill>
              </a:rPr>
              <a:t>- </a:t>
            </a:r>
            <a:r>
              <a:rPr lang="fr-FR" sz="1600" b="1" dirty="0" err="1" smtClean="0">
                <a:solidFill>
                  <a:srgbClr val="1F497D"/>
                </a:solidFill>
              </a:rPr>
              <a:t>September</a:t>
            </a:r>
            <a:r>
              <a:rPr lang="fr-FR" sz="1600" b="1" dirty="0" smtClean="0">
                <a:solidFill>
                  <a:srgbClr val="1F497D"/>
                </a:solidFill>
              </a:rPr>
              <a:t> 2016 – </a:t>
            </a:r>
            <a:r>
              <a:rPr lang="fr-FR" sz="1600" b="1" dirty="0" err="1" smtClean="0">
                <a:solidFill>
                  <a:srgbClr val="1F497D"/>
                </a:solidFill>
              </a:rPr>
              <a:t>preparation</a:t>
            </a:r>
            <a:r>
              <a:rPr lang="fr-FR" sz="1600" b="1" dirty="0" smtClean="0">
                <a:solidFill>
                  <a:srgbClr val="1F497D"/>
                </a:solidFill>
              </a:rPr>
              <a:t> of final report</a:t>
            </a:r>
            <a:endParaRPr lang="en-US" sz="1600" b="1" dirty="0">
              <a:solidFill>
                <a:srgbClr val="1F497D"/>
              </a:solidFill>
            </a:endParaRPr>
          </a:p>
          <a:p>
            <a:pPr marL="268288" indent="-268288"/>
            <a:endParaRPr lang="en-GB" sz="2800" dirty="0" smtClean="0">
              <a:solidFill>
                <a:schemeClr val="accent1"/>
              </a:solidFill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</a:rPr>
              <a:t>acknowledge </a:t>
            </a:r>
            <a:r>
              <a:rPr lang="en-US" sz="1600" b="1" dirty="0">
                <a:solidFill>
                  <a:srgbClr val="1F497D"/>
                </a:solidFill>
              </a:rPr>
              <a:t>support by COST grant FA1208!</a:t>
            </a:r>
            <a:r>
              <a:rPr lang="en-US" sz="1600" dirty="0">
                <a:solidFill>
                  <a:srgbClr val="1F497D"/>
                </a:solidFill>
              </a:rPr>
              <a:t>,  i.e.  joint publications between groups of SUSTAIN and STSMs </a:t>
            </a:r>
            <a:endParaRPr lang="en-US" sz="1600" b="1" dirty="0">
              <a:solidFill>
                <a:srgbClr val="1F497D"/>
              </a:solidFill>
            </a:endParaRPr>
          </a:p>
          <a:p>
            <a:r>
              <a:rPr lang="en-GB" sz="2800" dirty="0" smtClean="0">
                <a:solidFill>
                  <a:schemeClr val="accent1"/>
                </a:solidFill>
              </a:rPr>
              <a:t> </a:t>
            </a: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312" y="2050472"/>
            <a:ext cx="2956737" cy="185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27348" r="64283" b="20000"/>
          <a:stretch/>
        </p:blipFill>
        <p:spPr bwMode="auto">
          <a:xfrm>
            <a:off x="426097" y="2017059"/>
            <a:ext cx="3527170" cy="206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260648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4</a:t>
            </a:r>
            <a:r>
              <a:rPr lang="en-US" b="1" baseline="30000" dirty="0" smtClean="0"/>
              <a:t>th</a:t>
            </a:r>
            <a:r>
              <a:rPr lang="en-US" b="1" dirty="0" smtClean="0"/>
              <a:t> Annual Conference of COST </a:t>
            </a:r>
            <a:r>
              <a:rPr lang="en-US" b="1" dirty="0"/>
              <a:t>SUSTAIN Action </a:t>
            </a:r>
            <a:r>
              <a:rPr lang="en-US" b="1" dirty="0" smtClean="0"/>
              <a:t>FA1208 - 1-3 March 2017 in Bled/Slovenia</a:t>
            </a:r>
          </a:p>
          <a:p>
            <a:r>
              <a:rPr lang="en-US" dirty="0" err="1" smtClean="0"/>
              <a:t>Saša</a:t>
            </a:r>
            <a:r>
              <a:rPr lang="en-US" dirty="0" smtClean="0"/>
              <a:t> </a:t>
            </a:r>
            <a:r>
              <a:rPr lang="en-US" dirty="0" err="1" smtClean="0"/>
              <a:t>Širca</a:t>
            </a:r>
            <a:r>
              <a:rPr lang="en-US" dirty="0" smtClean="0"/>
              <a:t> </a:t>
            </a:r>
            <a:r>
              <a:rPr lang="en-US" dirty="0"/>
              <a:t>&amp; Barbara </a:t>
            </a:r>
            <a:r>
              <a:rPr lang="en-US" dirty="0" err="1"/>
              <a:t>Gerič</a:t>
            </a:r>
            <a:r>
              <a:rPr lang="en-US" dirty="0"/>
              <a:t> Stare, </a:t>
            </a:r>
            <a:r>
              <a:rPr lang="it-IT" dirty="0"/>
              <a:t>Agricultural Institute of </a:t>
            </a:r>
            <a:r>
              <a:rPr lang="it-IT" dirty="0" smtClean="0"/>
              <a:t>Slovenia, Ljubljana</a:t>
            </a:r>
            <a:r>
              <a:rPr lang="it-IT" dirty="0"/>
              <a:t>, </a:t>
            </a:r>
            <a:r>
              <a:rPr lang="it-IT" dirty="0" smtClean="0"/>
              <a:t>SI</a:t>
            </a:r>
          </a:p>
          <a:p>
            <a:endParaRPr lang="it-IT" dirty="0"/>
          </a:p>
          <a:p>
            <a:r>
              <a:rPr lang="it-IT" dirty="0" smtClean="0"/>
              <a:t>- well-connected to the International Airport Ljubljana, </a:t>
            </a:r>
          </a:p>
          <a:p>
            <a:r>
              <a:rPr lang="it-IT" dirty="0" smtClean="0"/>
              <a:t>- accomodation + meals + breaks </a:t>
            </a:r>
            <a:r>
              <a:rPr lang="it-IT" dirty="0"/>
              <a:t>330 – 350</a:t>
            </a:r>
            <a:r>
              <a:rPr lang="it-IT" dirty="0" smtClean="0"/>
              <a:t>€</a:t>
            </a:r>
            <a:r>
              <a:rPr lang="it-IT" dirty="0"/>
              <a:t> per person</a:t>
            </a:r>
            <a:r>
              <a:rPr lang="it-IT" dirty="0" smtClean="0"/>
              <a:t> </a:t>
            </a:r>
          </a:p>
          <a:p>
            <a:r>
              <a:rPr lang="it-IT" dirty="0" smtClean="0"/>
              <a:t>- venue </a:t>
            </a:r>
            <a:r>
              <a:rPr lang="it-IT" dirty="0"/>
              <a:t>1100 €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53" y="4548851"/>
            <a:ext cx="2478392" cy="164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650736" y="199014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x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28096" r="69959" b="25064"/>
          <a:stretch/>
        </p:blipFill>
        <p:spPr bwMode="auto">
          <a:xfrm>
            <a:off x="3568867" y="2913812"/>
            <a:ext cx="2455686" cy="186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009027" y="2913812"/>
            <a:ext cx="10155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070C0"/>
                </a:solidFill>
              </a:rPr>
              <a:t>30 km </a:t>
            </a:r>
            <a:r>
              <a:rPr lang="fr-FR" sz="1200" b="1" dirty="0" err="1" smtClean="0">
                <a:solidFill>
                  <a:srgbClr val="0070C0"/>
                </a:solidFill>
              </a:rPr>
              <a:t>from</a:t>
            </a:r>
            <a:r>
              <a:rPr lang="fr-FR" sz="1200" b="1" dirty="0" smtClean="0">
                <a:solidFill>
                  <a:srgbClr val="0070C0"/>
                </a:solidFill>
              </a:rPr>
              <a:t> Ljubljana </a:t>
            </a:r>
            <a:r>
              <a:rPr lang="fr-FR" sz="1200" b="1" dirty="0" err="1" smtClean="0">
                <a:solidFill>
                  <a:srgbClr val="0070C0"/>
                </a:solidFill>
              </a:rPr>
              <a:t>airport</a:t>
            </a:r>
            <a:endParaRPr lang="en-US" sz="1200" b="1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97" y="4548851"/>
            <a:ext cx="3291990" cy="219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11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112" y="1"/>
            <a:ext cx="36490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Sessions in Conferences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13051" r="65160" b="62487"/>
          <a:stretch/>
        </p:blipFill>
        <p:spPr bwMode="auto">
          <a:xfrm>
            <a:off x="63967" y="548680"/>
            <a:ext cx="7826364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46381"/>
            <a:ext cx="3528392" cy="3677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755625" y="3842266"/>
            <a:ext cx="2152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5 speakers </a:t>
            </a:r>
            <a:r>
              <a:rPr lang="en-US" dirty="0">
                <a:solidFill>
                  <a:schemeClr val="tx2"/>
                </a:solidFill>
              </a:rPr>
              <a:t>- &lt; </a:t>
            </a:r>
            <a:r>
              <a:rPr lang="en-US" dirty="0" smtClean="0">
                <a:solidFill>
                  <a:schemeClr val="tx2"/>
                </a:solidFill>
              </a:rPr>
              <a:t>3000 </a:t>
            </a:r>
            <a:r>
              <a:rPr lang="en-US" dirty="0">
                <a:solidFill>
                  <a:schemeClr val="tx2"/>
                </a:solidFill>
              </a:rPr>
              <a:t>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07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954107"/>
            <a:chOff x="-72008" y="0"/>
            <a:chExt cx="9324528" cy="1087974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7512533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dirty="0" smtClean="0">
                  <a:solidFill>
                    <a:srgbClr val="1F497D"/>
                  </a:solidFill>
                  <a:latin typeface="+mj-lt"/>
                </a:rPr>
                <a:t>Topics for future </a:t>
              </a:r>
              <a:r>
                <a:rPr lang="fr-FR" sz="2800" dirty="0" smtClean="0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Small Meetings &amp; </a:t>
              </a:r>
              <a:r>
                <a:rPr lang="fr-FR" sz="2800" dirty="0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Training </a:t>
              </a:r>
              <a:r>
                <a:rPr lang="fr-FR" sz="2800" dirty="0" err="1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Schools</a:t>
              </a:r>
              <a:endParaRPr lang="fr-FR" sz="2800" dirty="0">
                <a:solidFill>
                  <a:srgbClr val="1F497D"/>
                </a:solidFill>
                <a:latin typeface="+mj-lt"/>
                <a:ea typeface="Times New Roman" pitchFamily="18" charset="0"/>
                <a:cs typeface="Times New Roman" pitchFamily="18" charset="0"/>
              </a:endParaRPr>
            </a:p>
            <a:p>
              <a:r>
                <a:rPr lang="en-US" sz="2800" dirty="0" smtClean="0">
                  <a:solidFill>
                    <a:schemeClr val="tx2"/>
                  </a:solidFill>
                </a:rPr>
                <a:t>						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23528" y="332656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400" dirty="0" smtClean="0"/>
          </a:p>
          <a:p>
            <a:pPr lvl="0"/>
            <a:r>
              <a:rPr lang="en-US" sz="2400" b="1" dirty="0" smtClean="0"/>
              <a:t>-</a:t>
            </a:r>
            <a:r>
              <a:rPr lang="en-US" sz="2400" b="1" dirty="0"/>
              <a:t>Genomics of effectors (SM or TS</a:t>
            </a:r>
            <a:r>
              <a:rPr lang="en-US" sz="2400" b="1" dirty="0" smtClean="0"/>
              <a:t>)</a:t>
            </a:r>
          </a:p>
          <a:p>
            <a:pPr lvl="0"/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/>
              <a:t>-Identification of effector genes by analyses of </a:t>
            </a:r>
            <a:r>
              <a:rPr lang="en-US" sz="2400" b="1" dirty="0" err="1"/>
              <a:t>RNAseq</a:t>
            </a:r>
            <a:r>
              <a:rPr lang="en-US" sz="2400" b="1" dirty="0"/>
              <a:t> data (TS)</a:t>
            </a:r>
            <a:br>
              <a:rPr lang="en-US" sz="2400" b="1" dirty="0"/>
            </a:br>
            <a:endParaRPr lang="en-US" sz="2400" b="1" dirty="0" smtClean="0"/>
          </a:p>
          <a:p>
            <a:pPr lvl="0"/>
            <a:r>
              <a:rPr lang="en-US" sz="2400" dirty="0" smtClean="0"/>
              <a:t>-Cellular dynamics of effector action and recognition (SM)</a:t>
            </a:r>
            <a:br>
              <a:rPr lang="en-US" sz="2400" dirty="0" smtClean="0"/>
            </a:br>
            <a:endParaRPr lang="en-US" sz="2400" dirty="0" smtClean="0"/>
          </a:p>
          <a:p>
            <a:pPr lvl="0"/>
            <a:r>
              <a:rPr lang="en-US" sz="2400" dirty="0" smtClean="0"/>
              <a:t>-Functional Analysis of Effectors - transient assays, heterologous systems, molecular and cellular biology (TS,SM) .</a:t>
            </a:r>
            <a:br>
              <a:rPr lang="en-US" sz="2400" dirty="0" smtClean="0"/>
            </a:br>
            <a:endParaRPr lang="en-US" sz="2400" dirty="0" smtClean="0"/>
          </a:p>
          <a:p>
            <a:pPr lvl="0"/>
            <a:r>
              <a:rPr lang="en-US" sz="2400" dirty="0" smtClean="0"/>
              <a:t>-Structure-guided investigation of Effector function and Effector recognition (SM).</a:t>
            </a:r>
          </a:p>
          <a:p>
            <a:pPr lvl="0"/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lvl="0"/>
            <a:r>
              <a:rPr lang="en-US" sz="2400" dirty="0" smtClean="0"/>
              <a:t>-Industry/breeder workshops on pathogen-informed resistance breeding, engineering and monitoring (2xSM).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9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79512" y="76470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Training </a:t>
            </a:r>
            <a:r>
              <a:rPr lang="fr-FR" sz="24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School</a:t>
            </a:r>
            <a:endParaRPr lang="fr-FR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9512" y="1168877"/>
            <a:ext cx="885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3-15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– 25 trainees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trainers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1004" y="2765294"/>
            <a:ext cx="6407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Pathogen Genomics" </a:t>
            </a:r>
            <a:r>
              <a:rPr lang="en-US" dirty="0" smtClean="0"/>
              <a:t>or </a:t>
            </a:r>
            <a:r>
              <a:rPr lang="en-US" dirty="0"/>
              <a:t>"Plant </a:t>
            </a:r>
            <a:r>
              <a:rPr lang="en-US" dirty="0" smtClean="0"/>
              <a:t>&amp; </a:t>
            </a:r>
            <a:r>
              <a:rPr lang="en-US" smtClean="0"/>
              <a:t>Pathogen Genomics"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3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44382" y="4928006"/>
            <a:ext cx="2423418" cy="1618844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733800" y="4930358"/>
            <a:ext cx="2895600" cy="1927642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71801" y="5082230"/>
            <a:ext cx="1752600" cy="1521770"/>
          </a:xfrm>
          <a:prstGeom prst="rect">
            <a:avLst/>
          </a:prstGeom>
        </p:spPr>
      </p:pic>
      <p:pic>
        <p:nvPicPr>
          <p:cNvPr id="13" name="Picture 11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33400" y="5187950"/>
            <a:ext cx="2209800" cy="13995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5085" y="3328536"/>
            <a:ext cx="793755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4F81BD"/>
                </a:solidFill>
              </a:rPr>
              <a:t>4 year funding	2013-2017	~150k€ + X per year </a:t>
            </a:r>
          </a:p>
          <a:p>
            <a:r>
              <a:rPr lang="en-GB" sz="2800" b="1" dirty="0">
                <a:solidFill>
                  <a:srgbClr val="4F81BD"/>
                </a:solidFill>
              </a:rPr>
              <a:t>	</a:t>
            </a:r>
            <a:endParaRPr lang="en-GB" sz="2800" b="1" dirty="0" smtClean="0">
              <a:solidFill>
                <a:srgbClr val="4F81BD"/>
              </a:solidFill>
            </a:endParaRPr>
          </a:p>
          <a:p>
            <a:r>
              <a:rPr lang="en-GB" sz="2800" b="1" dirty="0">
                <a:solidFill>
                  <a:srgbClr val="4F81BD"/>
                </a:solidFill>
              </a:rPr>
              <a:t>	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521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6546859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smtClean="0">
                  <a:solidFill>
                    <a:schemeClr val="tx2"/>
                  </a:solidFill>
                </a:rPr>
                <a:t>Tools and Activities 			   	</a:t>
              </a:r>
            </a:p>
          </p:txBody>
        </p:sp>
        <p:cxnSp>
          <p:nvCxnSpPr>
            <p:cNvPr id="27" name="Connecteur droit 26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539552" y="796062"/>
            <a:ext cx="367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chemeClr val="tx2"/>
                </a:solidFill>
              </a:rPr>
              <a:t>Short term Scientific Missions (STSM)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9552" y="1988840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269246" y="2204864"/>
            <a:ext cx="3695242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Initiatives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the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WGs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(participants)</a:t>
            </a:r>
          </a:p>
          <a:p>
            <a:endParaRPr lang="fr-FR" sz="16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Approval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by the MC</a:t>
            </a:r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Local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organizer</a:t>
            </a:r>
            <a:r>
              <a:rPr lang="fr-FR" sz="16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16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Eventually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combined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with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other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initiatives</a:t>
            </a:r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4020324" y="1268760"/>
            <a:ext cx="141577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}</a:t>
            </a:r>
            <a:endParaRPr lang="en-US" sz="20000" dirty="0"/>
          </a:p>
        </p:txBody>
      </p:sp>
      <p:sp>
        <p:nvSpPr>
          <p:cNvPr id="16" name="Rectangle 15"/>
          <p:cNvSpPr/>
          <p:nvPr/>
        </p:nvSpPr>
        <p:spPr>
          <a:xfrm>
            <a:off x="1112" y="1916832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3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6055907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b="1" dirty="0">
                  <a:solidFill>
                    <a:srgbClr val="1F497D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Short term scientific missions (STSMs)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179512" y="476672"/>
            <a:ext cx="856895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days to 3 months, </a:t>
            </a:r>
          </a:p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Grant of max 2500 € for exchange between labs form 2 SUSTAIN countries (500€ for travelling + daily allowance, no money for experiments!)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calls/year (October/May)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6-8 STSMs/call </a:t>
            </a:r>
          </a:p>
          <a:p>
            <a:pPr lvl="0"/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Until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now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31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STSMs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funded</a:t>
            </a:r>
            <a:endParaRPr lang="fr-FR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fr-FR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2015/16	28 k€ for 16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STSMs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Decide on Budget for 2016/17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Coordinator: Prof.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Lieve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Gheysen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(BE)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Committee for the evaluation of applications: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Chair, Vice-Chair, STSM Coordinator , WG leaders, …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report compulsory! A</a:t>
            </a:r>
            <a:r>
              <a:rPr lang="en-US" sz="1600" b="1" dirty="0" smtClean="0">
                <a:solidFill>
                  <a:srgbClr val="FF0000"/>
                </a:solidFill>
              </a:rPr>
              <a:t>cknowledge </a:t>
            </a:r>
            <a:r>
              <a:rPr lang="en-US" sz="1600" b="1" dirty="0">
                <a:solidFill>
                  <a:srgbClr val="FF0000"/>
                </a:solidFill>
              </a:rPr>
              <a:t>support by COST grant FA1208!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Applications of early stage researchers will be encouraged!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en-US" sz="1600" b="1" baseline="3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call: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March 2016,</a:t>
            </a:r>
          </a:p>
          <a:p>
            <a:pPr lvl="0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STSMs May to November!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4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6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568952" cy="849586"/>
          </a:xfrm>
        </p:spPr>
        <p:txBody>
          <a:bodyPr>
            <a:noAutofit/>
          </a:bodyPr>
          <a:lstStyle/>
          <a:p>
            <a:r>
              <a:rPr lang="en-US" sz="2400" dirty="0" smtClean="0"/>
              <a:t>Experimental </a:t>
            </a:r>
            <a:r>
              <a:rPr lang="en-US" sz="2400" dirty="0"/>
              <a:t>approaches for the investigation of effector function</a:t>
            </a:r>
          </a:p>
          <a:p>
            <a:r>
              <a:rPr lang="en-US" sz="2400" dirty="0"/>
              <a:t>10th to the 12th February 2015 in Tel Aviv, Israel.</a:t>
            </a:r>
            <a:endParaRPr lang="en-GB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15280" y="4309353"/>
            <a:ext cx="88924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-</a:t>
            </a:r>
            <a:r>
              <a:rPr lang="en-US" sz="2400" dirty="0"/>
              <a:t> </a:t>
            </a:r>
            <a:r>
              <a:rPr lang="en-US" sz="2400" dirty="0">
                <a:solidFill>
                  <a:srgbClr val="C0504D"/>
                </a:solidFill>
              </a:rPr>
              <a:t> Protein-protein interaction analysis</a:t>
            </a:r>
            <a:br>
              <a:rPr lang="en-US" sz="2400" dirty="0">
                <a:solidFill>
                  <a:srgbClr val="C0504D"/>
                </a:solidFill>
              </a:rPr>
            </a:br>
            <a:r>
              <a:rPr lang="en-US" sz="2400" dirty="0">
                <a:solidFill>
                  <a:srgbClr val="C0504D"/>
                </a:solidFill>
              </a:rPr>
              <a:t> -  PTI/ETI suppression by pathogen effectors</a:t>
            </a:r>
            <a:br>
              <a:rPr lang="en-US" sz="2400" dirty="0">
                <a:solidFill>
                  <a:srgbClr val="C0504D"/>
                </a:solidFill>
              </a:rPr>
            </a:br>
            <a:r>
              <a:rPr lang="en-US" sz="2400" dirty="0">
                <a:solidFill>
                  <a:srgbClr val="C0504D"/>
                </a:solidFill>
              </a:rPr>
              <a:t> -  Identification of non-immunity related virulence targets</a:t>
            </a:r>
            <a:br>
              <a:rPr lang="en-US" sz="2400" dirty="0">
                <a:solidFill>
                  <a:srgbClr val="C0504D"/>
                </a:solidFill>
              </a:rPr>
            </a:br>
            <a:r>
              <a:rPr lang="en-US" sz="2400" dirty="0">
                <a:solidFill>
                  <a:srgbClr val="C0504D"/>
                </a:solidFill>
              </a:rPr>
              <a:t> -  Innovative strategies to identify effector functions and targets</a:t>
            </a: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79512" y="3543399"/>
            <a:ext cx="4205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504D"/>
                </a:solidFill>
              </a:rPr>
              <a:t>Guido </a:t>
            </a:r>
            <a:r>
              <a:rPr lang="en-US" sz="2400" b="1" dirty="0" err="1" smtClean="0">
                <a:solidFill>
                  <a:srgbClr val="C0504D"/>
                </a:solidFill>
              </a:rPr>
              <a:t>Sessa</a:t>
            </a:r>
            <a:r>
              <a:rPr lang="en-US" sz="2400" b="1" dirty="0" smtClean="0">
                <a:solidFill>
                  <a:srgbClr val="C0504D"/>
                </a:solidFill>
              </a:rPr>
              <a:t>, Tel Aviv University</a:t>
            </a:r>
            <a:endParaRPr lang="en-US" dirty="0"/>
          </a:p>
        </p:txBody>
      </p:sp>
      <p:pic>
        <p:nvPicPr>
          <p:cNvPr id="6146" name="Picture 2" descr="http://www.cost-sustain.org/var/internet6_national_sustain/storage/images/media/images/tel-aviv-university/33274-1-eng-GB/Tel-Aviv-University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0476"/>
            <a:ext cx="28575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cost-sustain.org/var/internet6_national_sustain/storage/images/media/images/tel-aviv/33277-1-eng-GB/Tel-Avi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58911"/>
            <a:ext cx="2917403" cy="175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6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39094"/>
            <a:ext cx="6264696" cy="211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7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568952" cy="849586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Breeder Workshop		8-10 April 2015, </a:t>
            </a:r>
            <a:r>
              <a:rPr lang="en-US" sz="2400" i="1" dirty="0" err="1" smtClean="0"/>
              <a:t>Wageningen</a:t>
            </a:r>
            <a:r>
              <a:rPr lang="en-US" sz="2400" i="1" dirty="0" smtClean="0"/>
              <a:t>, NL</a:t>
            </a:r>
            <a:endParaRPr lang="en-GB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340768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 smtClean="0">
                <a:solidFill>
                  <a:srgbClr val="C0504D"/>
                </a:solidFill>
              </a:rPr>
              <a:t>Aska</a:t>
            </a:r>
            <a:r>
              <a:rPr lang="fr-FR" sz="2400" dirty="0" smtClean="0">
                <a:solidFill>
                  <a:srgbClr val="C0504D"/>
                </a:solidFill>
              </a:rPr>
              <a:t> </a:t>
            </a:r>
            <a:r>
              <a:rPr lang="fr-FR" sz="2400" dirty="0" err="1" smtClean="0">
                <a:solidFill>
                  <a:srgbClr val="C0504D"/>
                </a:solidFill>
              </a:rPr>
              <a:t>Goverse</a:t>
            </a:r>
            <a:r>
              <a:rPr lang="fr-FR" sz="2400" dirty="0" smtClean="0">
                <a:solidFill>
                  <a:srgbClr val="C0504D"/>
                </a:solidFill>
              </a:rPr>
              <a:t>			Wageningen </a:t>
            </a:r>
            <a:r>
              <a:rPr lang="fr-FR" sz="2400" dirty="0" err="1" smtClean="0">
                <a:solidFill>
                  <a:srgbClr val="C0504D"/>
                </a:solidFill>
              </a:rPr>
              <a:t>University</a:t>
            </a:r>
            <a:endParaRPr lang="fr-FR" sz="2400" dirty="0">
              <a:solidFill>
                <a:srgbClr val="C0504D"/>
              </a:solidFill>
            </a:endParaRPr>
          </a:p>
          <a:p>
            <a:r>
              <a:rPr lang="fr-FR" sz="2400" dirty="0" smtClean="0">
                <a:solidFill>
                  <a:srgbClr val="C0504D"/>
                </a:solidFill>
              </a:rPr>
              <a:t>Vivianne </a:t>
            </a:r>
            <a:r>
              <a:rPr lang="fr-FR" sz="2400" dirty="0" err="1" smtClean="0">
                <a:solidFill>
                  <a:srgbClr val="C0504D"/>
                </a:solidFill>
              </a:rPr>
              <a:t>Vleeshouvers</a:t>
            </a:r>
            <a:endParaRPr lang="fr-FR" sz="2400" dirty="0" smtClean="0">
              <a:solidFill>
                <a:srgbClr val="C0504D"/>
              </a:solidFill>
            </a:endParaRPr>
          </a:p>
          <a:p>
            <a:r>
              <a:rPr lang="fr-FR" sz="2400" dirty="0" smtClean="0">
                <a:solidFill>
                  <a:srgbClr val="C0504D"/>
                </a:solidFill>
              </a:rPr>
              <a:t>Bart </a:t>
            </a:r>
            <a:r>
              <a:rPr lang="fr-FR" sz="2400" dirty="0" err="1" smtClean="0">
                <a:solidFill>
                  <a:srgbClr val="C0504D"/>
                </a:solidFill>
              </a:rPr>
              <a:t>Thomma</a:t>
            </a:r>
            <a:endParaRPr lang="fr-FR" sz="2400" dirty="0" smtClean="0">
              <a:solidFill>
                <a:srgbClr val="C0504D"/>
              </a:solidFill>
            </a:endParaRPr>
          </a:p>
          <a:p>
            <a:r>
              <a:rPr lang="fr-FR" sz="2400" dirty="0" err="1" smtClean="0">
                <a:solidFill>
                  <a:srgbClr val="C0504D"/>
                </a:solidFill>
              </a:rPr>
              <a:t>Suzan</a:t>
            </a:r>
            <a:r>
              <a:rPr lang="fr-FR" sz="2400" dirty="0" smtClean="0">
                <a:solidFill>
                  <a:srgbClr val="C0504D"/>
                </a:solidFill>
              </a:rPr>
              <a:t> </a:t>
            </a:r>
            <a:r>
              <a:rPr lang="fr-FR" sz="2400" dirty="0" err="1" smtClean="0">
                <a:solidFill>
                  <a:srgbClr val="C0504D"/>
                </a:solidFill>
              </a:rPr>
              <a:t>Gabriels</a:t>
            </a:r>
            <a:r>
              <a:rPr lang="fr-FR" sz="2400" dirty="0" smtClean="0">
                <a:solidFill>
                  <a:srgbClr val="C0504D"/>
                </a:solidFill>
              </a:rPr>
              <a:t>	</a:t>
            </a:r>
            <a:r>
              <a:rPr lang="fr-FR" sz="2400" dirty="0">
                <a:solidFill>
                  <a:srgbClr val="C0504D"/>
                </a:solidFill>
              </a:rPr>
              <a:t> </a:t>
            </a:r>
            <a:r>
              <a:rPr lang="fr-FR" sz="2400" dirty="0" smtClean="0">
                <a:solidFill>
                  <a:srgbClr val="C0504D"/>
                </a:solidFill>
              </a:rPr>
              <a:t>       		Monsanto</a:t>
            </a:r>
            <a:endParaRPr lang="en-US" sz="2400" dirty="0" smtClean="0">
              <a:solidFill>
                <a:srgbClr val="C0504D"/>
              </a:solidFill>
            </a:endParaRPr>
          </a:p>
          <a:p>
            <a:endParaRPr lang="en-US" sz="2400" dirty="0">
              <a:solidFill>
                <a:srgbClr val="C0504D"/>
              </a:solidFill>
            </a:endParaRP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2008" y="2924944"/>
            <a:ext cx="925252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-Effector-breeding</a:t>
            </a:r>
            <a:r>
              <a:rPr lang="en-US" sz="2400" dirty="0">
                <a:solidFill>
                  <a:srgbClr val="C0504D"/>
                </a:solidFill>
              </a:rPr>
              <a:t>: promises and examples of R gene </a:t>
            </a:r>
            <a:r>
              <a:rPr lang="en-US" sz="2400" dirty="0" smtClean="0">
                <a:solidFill>
                  <a:srgbClr val="C0504D"/>
                </a:solidFill>
              </a:rPr>
              <a:t>discovery</a:t>
            </a:r>
            <a:endParaRPr lang="en-US" sz="2400" dirty="0">
              <a:solidFill>
                <a:srgbClr val="C0504D"/>
              </a:solidFill>
            </a:endParaRP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-Effector </a:t>
            </a:r>
            <a:r>
              <a:rPr lang="en-US" sz="2400" dirty="0">
                <a:solidFill>
                  <a:srgbClr val="C0504D"/>
                </a:solidFill>
              </a:rPr>
              <a:t>diversity: intraspecific variation, diagnostics and virulence (</a:t>
            </a:r>
            <a:r>
              <a:rPr lang="en-US" sz="2400" dirty="0" err="1">
                <a:solidFill>
                  <a:srgbClr val="C0504D"/>
                </a:solidFill>
              </a:rPr>
              <a:t>Avr</a:t>
            </a:r>
            <a:r>
              <a:rPr lang="en-US" sz="2400" dirty="0" smtClean="0">
                <a:solidFill>
                  <a:srgbClr val="C0504D"/>
                </a:solidFill>
              </a:rPr>
              <a:t>)</a:t>
            </a:r>
            <a:endParaRPr lang="en-US" sz="2400" dirty="0">
              <a:solidFill>
                <a:srgbClr val="C0504D"/>
              </a:solidFill>
            </a:endParaRP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-Common </a:t>
            </a:r>
            <a:r>
              <a:rPr lang="en-US" sz="2400" dirty="0">
                <a:solidFill>
                  <a:srgbClr val="C0504D"/>
                </a:solidFill>
              </a:rPr>
              <a:t>host targets: leads to breed for </a:t>
            </a:r>
            <a:r>
              <a:rPr lang="en-US" sz="2400" dirty="0" smtClean="0">
                <a:solidFill>
                  <a:srgbClr val="C0504D"/>
                </a:solidFill>
              </a:rPr>
              <a:t>broad spectrum </a:t>
            </a:r>
            <a:r>
              <a:rPr lang="en-US" sz="2400" dirty="0">
                <a:solidFill>
                  <a:srgbClr val="C0504D"/>
                </a:solidFill>
              </a:rPr>
              <a:t>resistance?</a:t>
            </a: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</a:t>
            </a:r>
            <a:r>
              <a:rPr lang="en-US" sz="2400" dirty="0">
                <a:solidFill>
                  <a:srgbClr val="C0504D"/>
                </a:solidFill>
              </a:rPr>
              <a:t>Host susceptibility: application of S genes to obtain durable resistance?</a:t>
            </a:r>
          </a:p>
        </p:txBody>
      </p:sp>
    </p:spTree>
    <p:extLst>
      <p:ext uri="{BB962C8B-B14F-4D97-AF65-F5344CB8AC3E}">
        <p14:creationId xmlns:p14="http://schemas.microsoft.com/office/powerpoint/2010/main" val="409189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458" y="0"/>
            <a:ext cx="8630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Evolutionary genomics of plant pathogens</a:t>
            </a:r>
          </a:p>
          <a:p>
            <a:r>
              <a:rPr lang="en-US" sz="2400" dirty="0" smtClean="0"/>
              <a:t>– Kiel University, Germany, 26-28 August 2015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8" y="1279173"/>
            <a:ext cx="4051300" cy="1384300"/>
          </a:xfrm>
          <a:prstGeom prst="rect">
            <a:avLst/>
          </a:prstGeom>
        </p:spPr>
      </p:pic>
      <p:pic>
        <p:nvPicPr>
          <p:cNvPr id="9" name="Picture 8" descr="Screen Shot 2014-10-07 at 9.20.30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3" t="28928" r="22369" b="27223"/>
          <a:stretch/>
        </p:blipFill>
        <p:spPr>
          <a:xfrm>
            <a:off x="4633466" y="3172392"/>
            <a:ext cx="3148970" cy="25060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33466" y="1206834"/>
            <a:ext cx="4443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Host:</a:t>
            </a:r>
            <a:r>
              <a:rPr lang="en-US" dirty="0" smtClean="0"/>
              <a:t> </a:t>
            </a:r>
          </a:p>
          <a:p>
            <a:r>
              <a:rPr lang="en-US" dirty="0" smtClean="0"/>
              <a:t>Eva H. </a:t>
            </a:r>
            <a:r>
              <a:rPr lang="en-US" dirty="0" err="1" smtClean="0"/>
              <a:t>Stukenbrock</a:t>
            </a:r>
            <a:r>
              <a:rPr lang="en-US" dirty="0" smtClean="0"/>
              <a:t> &amp; Michael </a:t>
            </a:r>
            <a:r>
              <a:rPr lang="en-US" dirty="0" err="1" smtClean="0"/>
              <a:t>Habig</a:t>
            </a:r>
            <a:endParaRPr lang="en-US" dirty="0" smtClean="0"/>
          </a:p>
          <a:p>
            <a:r>
              <a:rPr lang="en-US" dirty="0" smtClean="0"/>
              <a:t>Environmental Genomics</a:t>
            </a:r>
          </a:p>
          <a:p>
            <a:r>
              <a:rPr lang="en-US" dirty="0" smtClean="0"/>
              <a:t>Botanical Institute CAU and </a:t>
            </a:r>
          </a:p>
          <a:p>
            <a:r>
              <a:rPr lang="en-US" dirty="0" smtClean="0"/>
              <a:t>Max Planck Institute for Evolutionary Biology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76" y="3324829"/>
            <a:ext cx="3841716" cy="1400625"/>
          </a:xfrm>
          <a:prstGeom prst="rect">
            <a:avLst/>
          </a:prstGeom>
          <a:solidFill>
            <a:srgbClr val="FFFFFF"/>
          </a:solidFill>
        </p:spPr>
      </p:pic>
      <p:grpSp>
        <p:nvGrpSpPr>
          <p:cNvPr id="8" name="Groupe 7"/>
          <p:cNvGrpSpPr/>
          <p:nvPr/>
        </p:nvGrpSpPr>
        <p:grpSpPr>
          <a:xfrm>
            <a:off x="1187624" y="5121950"/>
            <a:ext cx="2716837" cy="1400943"/>
            <a:chOff x="763889" y="2482534"/>
            <a:chExt cx="8110384" cy="4141642"/>
          </a:xfrm>
        </p:grpSpPr>
        <p:pic>
          <p:nvPicPr>
            <p:cNvPr id="13" name="Picture 6" descr="IMG_4085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889" y="2908295"/>
              <a:ext cx="5261259" cy="3507507"/>
            </a:xfrm>
            <a:prstGeom prst="rect">
              <a:avLst/>
            </a:prstGeom>
          </p:spPr>
        </p:pic>
        <p:pic>
          <p:nvPicPr>
            <p:cNvPr id="14" name="image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1163" y="2482534"/>
              <a:ext cx="4113110" cy="4141642"/>
            </a:xfrm>
            <a:prstGeom prst="rect">
              <a:avLst/>
            </a:prstGeom>
            <a:ln>
              <a:round/>
            </a:ln>
          </p:spPr>
        </p:pic>
      </p:grpSp>
    </p:spTree>
    <p:extLst>
      <p:ext uri="{BB962C8B-B14F-4D97-AF65-F5344CB8AC3E}">
        <p14:creationId xmlns:p14="http://schemas.microsoft.com/office/powerpoint/2010/main" val="66573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10105" r="60276" b="60702"/>
          <a:stretch/>
        </p:blipFill>
        <p:spPr bwMode="auto">
          <a:xfrm>
            <a:off x="-6361" y="0"/>
            <a:ext cx="9288378" cy="250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8" t="10000" r="60454" b="27471"/>
          <a:stretch/>
        </p:blipFill>
        <p:spPr bwMode="auto">
          <a:xfrm>
            <a:off x="547023" y="2503862"/>
            <a:ext cx="5609153" cy="4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6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7544</TotalTime>
  <Words>363</Words>
  <Application>Microsoft Office PowerPoint</Application>
  <PresentationFormat>Affichage à l'écran (4:3)</PresentationFormat>
  <Paragraphs>147</Paragraphs>
  <Slides>14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master</dc:creator>
  <cp:lastModifiedBy>kroj</cp:lastModifiedBy>
  <cp:revision>317</cp:revision>
  <dcterms:created xsi:type="dcterms:W3CDTF">2012-09-24T20:30:23Z</dcterms:created>
  <dcterms:modified xsi:type="dcterms:W3CDTF">2017-05-29T14:25:50Z</dcterms:modified>
</cp:coreProperties>
</file>