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4" r:id="rId3"/>
    <p:sldId id="307" r:id="rId4"/>
    <p:sldId id="399" r:id="rId5"/>
    <p:sldId id="390" r:id="rId6"/>
    <p:sldId id="382" r:id="rId7"/>
    <p:sldId id="380" r:id="rId8"/>
    <p:sldId id="385" r:id="rId9"/>
    <p:sldId id="348" r:id="rId10"/>
    <p:sldId id="287" r:id="rId11"/>
    <p:sldId id="384" r:id="rId12"/>
    <p:sldId id="398" r:id="rId13"/>
    <p:sldId id="344" r:id="rId14"/>
    <p:sldId id="393" r:id="rId15"/>
  </p:sldIdLst>
  <p:sldSz cx="9144000" cy="6858000" type="screen4x3"/>
  <p:notesSz cx="6662738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ter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97E"/>
    <a:srgbClr val="FF3300"/>
    <a:srgbClr val="55426A"/>
    <a:srgbClr val="003399"/>
    <a:srgbClr val="898989"/>
    <a:srgbClr val="FFFFCC"/>
    <a:srgbClr val="009900"/>
    <a:srgbClr val="FFFF99"/>
    <a:srgbClr val="003300"/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2" autoAdjust="0"/>
    <p:restoredTop sz="88576" autoAdjust="0"/>
  </p:normalViewPr>
  <p:slideViewPr>
    <p:cSldViewPr>
      <p:cViewPr>
        <p:scale>
          <a:sx n="80" d="100"/>
          <a:sy n="80" d="100"/>
        </p:scale>
        <p:origin x="-14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D0F40-B925-8B4B-9501-278AFE21EC2A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10C1-9E18-1643-BE25-79C13C0FF90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9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035E9-11C8-4BA4-B8B1-805C72AC3846}" type="datetimeFigureOut">
              <a:rPr lang="fr-FR" smtClean="0"/>
              <a:pPr/>
              <a:t>29/05/2017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274" y="4705350"/>
            <a:ext cx="533019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4010" y="9408981"/>
            <a:ext cx="288718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26614-7B85-470F-8B2C-FCA4904FB0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56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6614-7B85-470F-8B2C-FCA4904FB0C6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A31A-44F8-9D45-B938-CC6A7C5DA7A8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72F0-625E-9F4A-910E-D4CF028C743E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D91E-4AE8-C649-B492-AE703779688C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30028" y="6342898"/>
            <a:ext cx="57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4A07AF-66D7-C348-9F8E-91228B109437}" type="slidenum">
              <a:rPr lang="de-DE" b="0" smtClean="0">
                <a:solidFill>
                  <a:prstClr val="black">
                    <a:tint val="75000"/>
                  </a:prstClr>
                </a:solidFill>
                <a:effectLst/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de-DE" b="0">
              <a:solidFill>
                <a:prstClr val="black">
                  <a:tint val="75000"/>
                </a:prstClr>
              </a:solidFill>
              <a:effectLst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2" y="6223000"/>
            <a:ext cx="4572000" cy="63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82700" cy="673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1160074" y="945931"/>
            <a:ext cx="7063357" cy="849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8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AT" dirty="0" smtClean="0"/>
              <a:t>Headline 38pt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60073" y="1676748"/>
            <a:ext cx="7063357" cy="443842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3400">
                <a:solidFill>
                  <a:schemeClr val="accent2"/>
                </a:solidFill>
              </a:defRPr>
            </a:lvl1pPr>
            <a:lvl2pPr marL="742950" indent="-285750">
              <a:buFont typeface="Arial"/>
              <a:buChar char="•"/>
              <a:defRPr sz="3400">
                <a:solidFill>
                  <a:schemeClr val="accent2"/>
                </a:solidFill>
              </a:defRPr>
            </a:lvl2pPr>
            <a:lvl3pPr marL="1143000" indent="-228600">
              <a:buFont typeface="Arial"/>
              <a:buChar char="•"/>
              <a:defRPr sz="3400">
                <a:solidFill>
                  <a:schemeClr val="accent2"/>
                </a:solidFill>
              </a:defRPr>
            </a:lvl3pPr>
            <a:lvl4pPr marL="1600200" indent="-228600">
              <a:buFont typeface="Arial"/>
              <a:buChar char="•"/>
              <a:defRPr sz="3400">
                <a:solidFill>
                  <a:schemeClr val="accent2"/>
                </a:solidFill>
              </a:defRPr>
            </a:lvl4pPr>
            <a:lvl5pPr marL="2057400" indent="-228600">
              <a:buFont typeface="Arial"/>
              <a:buChar char="•"/>
              <a:defRPr sz="3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5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14B5-FD85-6F43-9461-885896A714F8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DF-A8A6-674D-9736-CE0724FB062D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4850-4A65-B446-8D3C-254A47C02B9E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1CC5-F333-0844-B8AF-5373EBCE877F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4D28-361D-D14D-9846-05FD67B3625A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1E0C-5093-0A4E-B5D3-F6830EFF30C0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1B98-150E-8343-BA8A-17171F42E8E7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F8E04-8036-9144-A48F-AB4DED0D0422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SUSTAINCROP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1697-B212-CC44-B4DF-3410A1DDF3E9}" type="datetime1">
              <a:rPr lang="nl-NL" smtClean="0"/>
              <a:pPr/>
              <a:t>29-5-2017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rgbClr val="1F497D"/>
                </a:solidFill>
              </a:defRPr>
            </a:lvl1pPr>
          </a:lstStyle>
          <a:p>
            <a:r>
              <a:rPr lang="fr-FR" smtClean="0"/>
              <a:t>SUSTAINCROP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95258-3726-4AB1-9393-328EE536E3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244" y="-99392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32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Pathogen-informed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strategies for sustainable broad-spectrum crop resistance</a:t>
            </a:r>
          </a:p>
          <a:p>
            <a:pPr algn="ctr"/>
            <a:endParaRPr lang="fr-FR" sz="28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3600" b="1" dirty="0" smtClean="0">
                <a:solidFill>
                  <a:srgbClr val="0070C0"/>
                </a:solidFill>
                <a:cs typeface="Times New Roman" pitchFamily="18" charset="0"/>
              </a:rPr>
              <a:t>SUSTAIN</a:t>
            </a:r>
            <a:endParaRPr lang="fr-FR" sz="3600" b="1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fr-FR" sz="28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COST Action FA 1208</a:t>
            </a:r>
            <a:endParaRPr lang="fr-FR" sz="28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9512" y="5301208"/>
            <a:ext cx="8927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009900"/>
                </a:solidFill>
                <a:latin typeface="+mj-lt"/>
              </a:rPr>
              <a:t>Chair		Thomas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Kroj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</a:t>
            </a:r>
            <a:r>
              <a:rPr lang="fr-FR" dirty="0">
                <a:solidFill>
                  <a:srgbClr val="009900"/>
                </a:solidFill>
                <a:latin typeface="+mj-lt"/>
              </a:rPr>
              <a:t>INRA, 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Montpellier, France</a:t>
            </a:r>
          </a:p>
          <a:p>
            <a:pPr eaLnBrk="1" hangingPunct="1"/>
            <a:r>
              <a:rPr lang="fr-FR" dirty="0" smtClean="0">
                <a:solidFill>
                  <a:srgbClr val="009900"/>
                </a:solidFill>
                <a:latin typeface="+mj-lt"/>
              </a:rPr>
              <a:t>Co-Chair	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Aska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Goverse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Wageningen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University</a:t>
            </a:r>
            <a:r>
              <a:rPr lang="fr-FR" dirty="0" smtClean="0">
                <a:solidFill>
                  <a:srgbClr val="009900"/>
                </a:solidFill>
                <a:latin typeface="+mj-lt"/>
              </a:rPr>
              <a:t>, The </a:t>
            </a:r>
            <a:r>
              <a:rPr lang="fr-FR" dirty="0" err="1" smtClean="0">
                <a:solidFill>
                  <a:srgbClr val="009900"/>
                </a:solidFill>
                <a:latin typeface="+mj-lt"/>
              </a:rPr>
              <a:t>Netherlands</a:t>
            </a:r>
            <a:endParaRPr lang="fr-FR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576064" y="64440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latin typeface="+mj-lt"/>
                <a:cs typeface="Times New Roman" pitchFamily="18" charset="0"/>
              </a:rPr>
              <a:t>Banyuls, 18</a:t>
            </a:r>
            <a:r>
              <a:rPr lang="fr-FR" baseline="30000" dirty="0" smtClean="0">
                <a:latin typeface="+mj-lt"/>
                <a:cs typeface="Times New Roman" pitchFamily="18" charset="0"/>
              </a:rPr>
              <a:t>th</a:t>
            </a:r>
            <a:r>
              <a:rPr lang="fr-FR" dirty="0" smtClean="0">
                <a:latin typeface="+mj-lt"/>
                <a:cs typeface="Times New Roman" pitchFamily="18" charset="0"/>
              </a:rPr>
              <a:t> </a:t>
            </a:r>
            <a:r>
              <a:rPr lang="fr-FR" dirty="0">
                <a:latin typeface="+mj-lt"/>
                <a:cs typeface="Times New Roman" pitchFamily="18" charset="0"/>
              </a:rPr>
              <a:t>of </a:t>
            </a:r>
            <a:r>
              <a:rPr lang="fr-FR" dirty="0" err="1" smtClean="0">
                <a:latin typeface="+mj-lt"/>
                <a:cs typeface="Times New Roman" pitchFamily="18" charset="0"/>
              </a:rPr>
              <a:t>February</a:t>
            </a:r>
            <a:r>
              <a:rPr lang="fr-FR" dirty="0" smtClean="0">
                <a:latin typeface="+mj-lt"/>
                <a:cs typeface="Times New Roman" pitchFamily="18" charset="0"/>
              </a:rPr>
              <a:t> 2016</a:t>
            </a:r>
            <a:endParaRPr lang="fr-FR" dirty="0">
              <a:latin typeface="+mj-lt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16824"/>
            <a:ext cx="8990541" cy="13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17" y="260897"/>
            <a:ext cx="9289032" cy="70788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68288" lvl="1" indent="-268288"/>
            <a:r>
              <a:rPr lang="en-GB" sz="2400" dirty="0" smtClean="0">
                <a:solidFill>
                  <a:schemeClr val="accent1"/>
                </a:solidFill>
              </a:rPr>
              <a:t>2013, 2014	</a:t>
            </a:r>
            <a:r>
              <a:rPr lang="en-US" sz="2400" dirty="0">
                <a:solidFill>
                  <a:schemeClr val="accent1"/>
                </a:solidFill>
              </a:rPr>
              <a:t>Annual Progress Conference / feedback from </a:t>
            </a:r>
            <a:r>
              <a:rPr lang="en-US" sz="2400" dirty="0" smtClean="0">
                <a:solidFill>
                  <a:schemeClr val="accent1"/>
                </a:solidFill>
              </a:rPr>
              <a:t>DC</a:t>
            </a:r>
          </a:p>
          <a:p>
            <a:pPr marL="457200" indent="-457200">
              <a:buAutoNum type="arabicPlain" startAt="2015"/>
            </a:pPr>
            <a:r>
              <a:rPr lang="fr-FR" sz="2400" dirty="0" smtClean="0">
                <a:solidFill>
                  <a:schemeClr val="accent1"/>
                </a:solidFill>
              </a:rPr>
              <a:t> 	 New </a:t>
            </a:r>
            <a:r>
              <a:rPr lang="fr-FR" sz="2400" dirty="0" err="1" smtClean="0">
                <a:solidFill>
                  <a:schemeClr val="accent1"/>
                </a:solidFill>
              </a:rPr>
              <a:t>evaluation</a:t>
            </a:r>
            <a:r>
              <a:rPr lang="fr-FR" sz="2400" dirty="0" smtClean="0">
                <a:solidFill>
                  <a:schemeClr val="accent1"/>
                </a:solidFill>
              </a:rPr>
              <a:t> </a:t>
            </a:r>
            <a:r>
              <a:rPr lang="fr-FR" sz="2400" dirty="0" err="1" smtClean="0">
                <a:solidFill>
                  <a:schemeClr val="accent1"/>
                </a:solidFill>
              </a:rPr>
              <a:t>procedure</a:t>
            </a:r>
            <a:r>
              <a:rPr lang="fr-FR" sz="2400" dirty="0" smtClean="0">
                <a:solidFill>
                  <a:schemeClr val="accent1"/>
                </a:solidFill>
              </a:rPr>
              <a:t>, dissolution of </a:t>
            </a:r>
            <a:r>
              <a:rPr lang="fr-FR" sz="2400" dirty="0" err="1" smtClean="0">
                <a:solidFill>
                  <a:schemeClr val="accent1"/>
                </a:solidFill>
              </a:rPr>
              <a:t>domain</a:t>
            </a:r>
            <a:r>
              <a:rPr lang="fr-FR" sz="2400" dirty="0" smtClean="0">
                <a:solidFill>
                  <a:schemeClr val="accent1"/>
                </a:solidFill>
              </a:rPr>
              <a:t> </a:t>
            </a:r>
            <a:r>
              <a:rPr lang="fr-FR" sz="2400" dirty="0" err="1" smtClean="0">
                <a:solidFill>
                  <a:schemeClr val="accent1"/>
                </a:solidFill>
              </a:rPr>
              <a:t>commitees</a:t>
            </a:r>
            <a:endParaRPr lang="fr-FR" sz="2400" dirty="0" smtClean="0">
              <a:solidFill>
                <a:schemeClr val="accent1"/>
              </a:solidFill>
            </a:endParaRPr>
          </a:p>
          <a:p>
            <a:endParaRPr lang="en-US" sz="2400" dirty="0" smtClean="0">
              <a:solidFill>
                <a:schemeClr val="accent1"/>
              </a:solidFill>
            </a:endParaRPr>
          </a:p>
          <a:p>
            <a:pPr marL="268288" indent="-268288"/>
            <a:r>
              <a:rPr lang="fr-FR" sz="2400" dirty="0" smtClean="0">
                <a:solidFill>
                  <a:srgbClr val="FF3300"/>
                </a:solidFill>
              </a:rPr>
              <a:t>30 </a:t>
            </a:r>
            <a:r>
              <a:rPr lang="fr-FR" sz="2400" dirty="0" err="1" smtClean="0">
                <a:solidFill>
                  <a:srgbClr val="FF3300"/>
                </a:solidFill>
              </a:rPr>
              <a:t>month</a:t>
            </a:r>
            <a:r>
              <a:rPr lang="fr-FR" sz="2400" dirty="0" smtClean="0">
                <a:solidFill>
                  <a:srgbClr val="FF3300"/>
                </a:solidFill>
              </a:rPr>
              <a:t> Scientific Report	 31/10/2015</a:t>
            </a:r>
          </a:p>
          <a:p>
            <a:r>
              <a:rPr lang="en-US" sz="2400" dirty="0">
                <a:solidFill>
                  <a:srgbClr val="FF3300"/>
                </a:solidFill>
              </a:rPr>
              <a:t>Final assessment </a:t>
            </a:r>
            <a:endParaRPr lang="en-US" sz="1400" dirty="0"/>
          </a:p>
          <a:p>
            <a:pPr marL="400050" indent="-400050">
              <a:buAutoNum type="romanLcParenR"/>
            </a:pPr>
            <a:r>
              <a:rPr lang="en-US" sz="1400" dirty="0" smtClean="0"/>
              <a:t>how </a:t>
            </a:r>
            <a:r>
              <a:rPr lang="en-US" sz="1400" dirty="0"/>
              <a:t>well the Action has reached its defined objectives and goals, </a:t>
            </a:r>
            <a:endParaRPr lang="en-US" sz="1400" dirty="0" smtClean="0"/>
          </a:p>
          <a:p>
            <a:pPr marL="400050" indent="-400050">
              <a:buAutoNum type="romanLcParenR"/>
            </a:pPr>
            <a:r>
              <a:rPr lang="en-US" sz="1400" dirty="0" smtClean="0"/>
              <a:t>immediate</a:t>
            </a:r>
            <a:r>
              <a:rPr lang="en-US" sz="1400" dirty="0"/>
              <a:t>, mid-term and envisaged long-term impacts of the Action after its completion, including the initiation of any follow-up activities and its impact on R&amp;D activities in the area covered by the Action. </a:t>
            </a:r>
          </a:p>
          <a:p>
            <a:r>
              <a:rPr lang="en-US" sz="1400" dirty="0"/>
              <a:t>The COST Action final assessment exercise aims at assessing the Action achievements against the objectives and potential impact </a:t>
            </a:r>
            <a:endParaRPr lang="fr-FR" sz="1400" dirty="0" smtClean="0">
              <a:solidFill>
                <a:srgbClr val="FF3300"/>
              </a:solidFill>
            </a:endParaRPr>
          </a:p>
          <a:p>
            <a:pPr lvl="0"/>
            <a:endParaRPr lang="fr-FR" sz="2400" dirty="0" smtClean="0">
              <a:solidFill>
                <a:schemeClr val="accent1"/>
              </a:solidFill>
            </a:endParaRPr>
          </a:p>
          <a:p>
            <a:pPr lvl="0"/>
            <a:r>
              <a:rPr lang="fr-FR" sz="2400" dirty="0" err="1" smtClean="0">
                <a:solidFill>
                  <a:schemeClr val="accent1"/>
                </a:solidFill>
              </a:rPr>
              <a:t>Timeline</a:t>
            </a:r>
            <a:r>
              <a:rPr lang="fr-FR" sz="2400" dirty="0" smtClean="0">
                <a:solidFill>
                  <a:schemeClr val="accent1"/>
                </a:solidFill>
              </a:rPr>
              <a:t>:</a:t>
            </a:r>
          </a:p>
          <a:p>
            <a:pPr lvl="0"/>
            <a:endParaRPr lang="en-US" sz="1600" b="1" dirty="0" smtClean="0">
              <a:solidFill>
                <a:srgbClr val="1F497D"/>
              </a:solidFill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</a:rPr>
              <a:t>- March 2016 </a:t>
            </a:r>
            <a:r>
              <a:rPr lang="en-US" sz="1600" b="1" dirty="0">
                <a:solidFill>
                  <a:srgbClr val="1F497D"/>
                </a:solidFill>
              </a:rPr>
              <a:t>Action Work Plan – budget and organization for:</a:t>
            </a:r>
          </a:p>
          <a:p>
            <a:pPr lvl="0"/>
            <a:r>
              <a:rPr lang="en-US" sz="1600" b="1" dirty="0">
                <a:solidFill>
                  <a:srgbClr val="1F497D"/>
                </a:solidFill>
              </a:rPr>
              <a:t>		Annual </a:t>
            </a:r>
            <a:r>
              <a:rPr lang="en-US" sz="1600" b="1" dirty="0" smtClean="0">
                <a:solidFill>
                  <a:srgbClr val="1F497D"/>
                </a:solidFill>
              </a:rPr>
              <a:t>Conference &amp; Smaller Meetings</a:t>
            </a:r>
            <a:endParaRPr lang="en-US" sz="1600" b="1" dirty="0">
              <a:solidFill>
                <a:srgbClr val="1F497D"/>
              </a:solidFill>
            </a:endParaRPr>
          </a:p>
          <a:p>
            <a:pPr lvl="0"/>
            <a:r>
              <a:rPr lang="en-US" sz="1600" b="1" dirty="0">
                <a:solidFill>
                  <a:srgbClr val="1F497D"/>
                </a:solidFill>
              </a:rPr>
              <a:t>		Training Schools</a:t>
            </a:r>
          </a:p>
          <a:p>
            <a:pPr lvl="0"/>
            <a:r>
              <a:rPr lang="en-US" sz="1600" b="1" dirty="0">
                <a:solidFill>
                  <a:srgbClr val="1F497D"/>
                </a:solidFill>
              </a:rPr>
              <a:t>		STSMs</a:t>
            </a:r>
          </a:p>
          <a:p>
            <a:pPr lvl="0"/>
            <a:r>
              <a:rPr lang="en-US" sz="1600" b="1" dirty="0">
                <a:solidFill>
                  <a:srgbClr val="1F497D"/>
                </a:solidFill>
              </a:rPr>
              <a:t>		Publications  </a:t>
            </a:r>
            <a:r>
              <a:rPr lang="en-US" sz="1600" b="1" dirty="0" smtClean="0">
                <a:solidFill>
                  <a:srgbClr val="1F497D"/>
                </a:solidFill>
              </a:rPr>
              <a:t>and </a:t>
            </a:r>
            <a:r>
              <a:rPr lang="en-US" sz="1600" b="1" dirty="0">
                <a:solidFill>
                  <a:srgbClr val="1F497D"/>
                </a:solidFill>
              </a:rPr>
              <a:t>Dissemination</a:t>
            </a:r>
          </a:p>
          <a:p>
            <a:pPr lvl="0"/>
            <a:r>
              <a:rPr lang="en-US" sz="1600" b="1" dirty="0">
                <a:solidFill>
                  <a:srgbClr val="1F497D"/>
                </a:solidFill>
              </a:rPr>
              <a:t>		Other </a:t>
            </a:r>
            <a:r>
              <a:rPr lang="en-US" sz="1600" b="1" dirty="0" smtClean="0">
                <a:solidFill>
                  <a:srgbClr val="1F497D"/>
                </a:solidFill>
              </a:rPr>
              <a:t>Outputs</a:t>
            </a:r>
          </a:p>
          <a:p>
            <a:pPr lvl="0"/>
            <a:endParaRPr lang="en-US" sz="1600" b="1" dirty="0" smtClean="0">
              <a:solidFill>
                <a:srgbClr val="1F497D"/>
              </a:solidFill>
            </a:endParaRPr>
          </a:p>
          <a:p>
            <a:pPr lvl="0"/>
            <a:r>
              <a:rPr lang="fr-FR" sz="1600" b="1" dirty="0" smtClean="0">
                <a:solidFill>
                  <a:srgbClr val="1F497D"/>
                </a:solidFill>
              </a:rPr>
              <a:t>- </a:t>
            </a:r>
            <a:r>
              <a:rPr lang="fr-FR" sz="1600" b="1" dirty="0" err="1" smtClean="0">
                <a:solidFill>
                  <a:srgbClr val="1F497D"/>
                </a:solidFill>
              </a:rPr>
              <a:t>September</a:t>
            </a:r>
            <a:r>
              <a:rPr lang="fr-FR" sz="1600" b="1" dirty="0" smtClean="0">
                <a:solidFill>
                  <a:srgbClr val="1F497D"/>
                </a:solidFill>
              </a:rPr>
              <a:t> 2016 – </a:t>
            </a:r>
            <a:r>
              <a:rPr lang="fr-FR" sz="1600" b="1" dirty="0" err="1" smtClean="0">
                <a:solidFill>
                  <a:srgbClr val="1F497D"/>
                </a:solidFill>
              </a:rPr>
              <a:t>preparation</a:t>
            </a:r>
            <a:r>
              <a:rPr lang="fr-FR" sz="1600" b="1" dirty="0" smtClean="0">
                <a:solidFill>
                  <a:srgbClr val="1F497D"/>
                </a:solidFill>
              </a:rPr>
              <a:t> of final report</a:t>
            </a:r>
            <a:endParaRPr lang="en-US" sz="1600" b="1" dirty="0">
              <a:solidFill>
                <a:srgbClr val="1F497D"/>
              </a:solidFill>
            </a:endParaRPr>
          </a:p>
          <a:p>
            <a:pPr marL="268288" indent="-268288"/>
            <a:endParaRPr lang="en-GB" sz="2800" dirty="0" smtClean="0">
              <a:solidFill>
                <a:schemeClr val="accent1"/>
              </a:solidFill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</a:rPr>
              <a:t>acknowledge </a:t>
            </a:r>
            <a:r>
              <a:rPr lang="en-US" sz="1600" b="1" dirty="0">
                <a:solidFill>
                  <a:srgbClr val="1F497D"/>
                </a:solidFill>
              </a:rPr>
              <a:t>support by COST grant FA1208!</a:t>
            </a:r>
            <a:r>
              <a:rPr lang="en-US" sz="1600" dirty="0">
                <a:solidFill>
                  <a:srgbClr val="1F497D"/>
                </a:solidFill>
              </a:rPr>
              <a:t>,  i.e.  joint publications between groups of SUSTAIN and STSMs </a:t>
            </a:r>
            <a:endParaRPr lang="en-US" sz="1600" b="1" dirty="0">
              <a:solidFill>
                <a:srgbClr val="1F497D"/>
              </a:solidFill>
            </a:endParaRPr>
          </a:p>
          <a:p>
            <a:r>
              <a:rPr lang="en-GB" sz="2800" dirty="0" smtClean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12" y="2050472"/>
            <a:ext cx="2956737" cy="185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27348" r="64283" b="20000"/>
          <a:stretch/>
        </p:blipFill>
        <p:spPr bwMode="auto">
          <a:xfrm>
            <a:off x="426097" y="2017059"/>
            <a:ext cx="3527170" cy="20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26064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Annual Conference of COST </a:t>
            </a:r>
            <a:r>
              <a:rPr lang="en-US" b="1" dirty="0"/>
              <a:t>SUSTAIN Action </a:t>
            </a:r>
            <a:r>
              <a:rPr lang="en-US" b="1" dirty="0" smtClean="0"/>
              <a:t>FA1208 - 1-3 March 2017 in Bled/Slovenia</a:t>
            </a:r>
          </a:p>
          <a:p>
            <a:r>
              <a:rPr lang="en-US" dirty="0" err="1" smtClean="0"/>
              <a:t>Saša</a:t>
            </a:r>
            <a:r>
              <a:rPr lang="en-US" dirty="0" smtClean="0"/>
              <a:t> </a:t>
            </a:r>
            <a:r>
              <a:rPr lang="en-US" dirty="0" err="1" smtClean="0"/>
              <a:t>Širca</a:t>
            </a:r>
            <a:r>
              <a:rPr lang="en-US" dirty="0" smtClean="0"/>
              <a:t> </a:t>
            </a:r>
            <a:r>
              <a:rPr lang="en-US" dirty="0"/>
              <a:t>&amp; Barbara </a:t>
            </a:r>
            <a:r>
              <a:rPr lang="en-US" dirty="0" err="1"/>
              <a:t>Gerič</a:t>
            </a:r>
            <a:r>
              <a:rPr lang="en-US" dirty="0"/>
              <a:t> Stare, </a:t>
            </a:r>
            <a:r>
              <a:rPr lang="it-IT" dirty="0"/>
              <a:t>Agricultural Institute of </a:t>
            </a:r>
            <a:r>
              <a:rPr lang="it-IT" dirty="0" smtClean="0"/>
              <a:t>Slovenia, Ljubljana</a:t>
            </a:r>
            <a:r>
              <a:rPr lang="it-IT" dirty="0"/>
              <a:t>, </a:t>
            </a:r>
            <a:r>
              <a:rPr lang="it-IT" dirty="0" smtClean="0"/>
              <a:t>SI</a:t>
            </a:r>
          </a:p>
          <a:p>
            <a:endParaRPr lang="it-IT" dirty="0"/>
          </a:p>
          <a:p>
            <a:r>
              <a:rPr lang="it-IT" dirty="0" smtClean="0"/>
              <a:t>- well-connected to the International Airport Ljubljana, </a:t>
            </a:r>
          </a:p>
          <a:p>
            <a:r>
              <a:rPr lang="it-IT" dirty="0" smtClean="0"/>
              <a:t>- accomodation + meals + breaks </a:t>
            </a:r>
            <a:r>
              <a:rPr lang="it-IT" dirty="0"/>
              <a:t>330 – 350</a:t>
            </a:r>
            <a:r>
              <a:rPr lang="it-IT" dirty="0" smtClean="0"/>
              <a:t>€</a:t>
            </a:r>
            <a:r>
              <a:rPr lang="it-IT" dirty="0"/>
              <a:t> per person</a:t>
            </a:r>
            <a:r>
              <a:rPr lang="it-IT" dirty="0" smtClean="0"/>
              <a:t> </a:t>
            </a:r>
          </a:p>
          <a:p>
            <a:r>
              <a:rPr lang="it-IT" dirty="0" smtClean="0"/>
              <a:t>- venue </a:t>
            </a:r>
            <a:r>
              <a:rPr lang="it-IT" dirty="0"/>
              <a:t>1100 €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53" y="4548851"/>
            <a:ext cx="2478392" cy="164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50736" y="199014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x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8096" r="69959" b="25064"/>
          <a:stretch/>
        </p:blipFill>
        <p:spPr bwMode="auto">
          <a:xfrm>
            <a:off x="3568867" y="2913812"/>
            <a:ext cx="2455686" cy="186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09027" y="2913812"/>
            <a:ext cx="10155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70C0"/>
                </a:solidFill>
              </a:rPr>
              <a:t>30 km </a:t>
            </a:r>
            <a:r>
              <a:rPr lang="fr-FR" sz="1200" b="1" dirty="0" err="1" smtClean="0">
                <a:solidFill>
                  <a:srgbClr val="0070C0"/>
                </a:solidFill>
              </a:rPr>
              <a:t>from</a:t>
            </a:r>
            <a:r>
              <a:rPr lang="fr-FR" sz="1200" b="1" dirty="0" smtClean="0">
                <a:solidFill>
                  <a:srgbClr val="0070C0"/>
                </a:solidFill>
              </a:rPr>
              <a:t> Ljubljana </a:t>
            </a:r>
            <a:r>
              <a:rPr lang="fr-FR" sz="1200" b="1" dirty="0" err="1" smtClean="0">
                <a:solidFill>
                  <a:srgbClr val="0070C0"/>
                </a:solidFill>
              </a:rPr>
              <a:t>airport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7" y="4548851"/>
            <a:ext cx="3291990" cy="219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1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flipH="1">
            <a:off x="-72008" y="548681"/>
            <a:ext cx="94685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12" y="1"/>
            <a:ext cx="3649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Sessions in Conferences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3051" r="65160" b="62487"/>
          <a:stretch/>
        </p:blipFill>
        <p:spPr bwMode="auto">
          <a:xfrm>
            <a:off x="63967" y="548680"/>
            <a:ext cx="7826364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46381"/>
            <a:ext cx="3528392" cy="367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55625" y="3842266"/>
            <a:ext cx="2152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5 speakers </a:t>
            </a:r>
            <a:r>
              <a:rPr lang="en-US" dirty="0">
                <a:solidFill>
                  <a:schemeClr val="tx2"/>
                </a:solidFill>
              </a:rPr>
              <a:t>- &lt; </a:t>
            </a:r>
            <a:r>
              <a:rPr lang="en-US" dirty="0" smtClean="0">
                <a:solidFill>
                  <a:schemeClr val="tx2"/>
                </a:solidFill>
              </a:rPr>
              <a:t>3000 </a:t>
            </a:r>
            <a:r>
              <a:rPr lang="en-US" dirty="0">
                <a:solidFill>
                  <a:schemeClr val="tx2"/>
                </a:solidFill>
              </a:rPr>
              <a:t>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72008" y="1"/>
            <a:ext cx="9468544" cy="954107"/>
            <a:chOff x="-72008" y="0"/>
            <a:chExt cx="9324528" cy="1087974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7512533" cy="10879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dirty="0" smtClean="0">
                  <a:solidFill>
                    <a:srgbClr val="1F497D"/>
                  </a:solidFill>
                  <a:latin typeface="+mj-lt"/>
                </a:rPr>
                <a:t>Topics for future </a:t>
              </a:r>
              <a:r>
                <a:rPr lang="fr-FR" sz="2800" dirty="0" smtClean="0">
                  <a:solidFill>
                    <a:srgbClr val="1F497D"/>
                  </a:solidFill>
                  <a:latin typeface="+mj-lt"/>
                  <a:ea typeface="Times New Roman" pitchFamily="18" charset="0"/>
                  <a:cs typeface="Times New Roman" pitchFamily="18" charset="0"/>
                </a:rPr>
                <a:t>Small Meetings &amp; </a:t>
              </a:r>
              <a:r>
                <a:rPr lang="fr-FR" sz="2800" dirty="0">
                  <a:solidFill>
                    <a:srgbClr val="1F497D"/>
                  </a:solidFill>
                  <a:latin typeface="+mj-lt"/>
                  <a:ea typeface="Times New Roman" pitchFamily="18" charset="0"/>
                  <a:cs typeface="Times New Roman" pitchFamily="18" charset="0"/>
                </a:rPr>
                <a:t>Training </a:t>
              </a:r>
              <a:r>
                <a:rPr lang="fr-FR" sz="2800" dirty="0" err="1">
                  <a:solidFill>
                    <a:srgbClr val="1F497D"/>
                  </a:solidFill>
                  <a:latin typeface="+mj-lt"/>
                  <a:ea typeface="Times New Roman" pitchFamily="18" charset="0"/>
                  <a:cs typeface="Times New Roman" pitchFamily="18" charset="0"/>
                </a:rPr>
                <a:t>Schools</a:t>
              </a:r>
              <a:endParaRPr lang="fr-FR" sz="2800" dirty="0">
                <a:solidFill>
                  <a:srgbClr val="1F497D"/>
                </a:solidFill>
                <a:latin typeface="+mj-lt"/>
                <a:ea typeface="Times New Roman" pitchFamily="18" charset="0"/>
                <a:cs typeface="Times New Roman" pitchFamily="18" charset="0"/>
              </a:endParaRPr>
            </a:p>
            <a:p>
              <a:r>
                <a:rPr lang="en-US" sz="2800" dirty="0" smtClean="0">
                  <a:solidFill>
                    <a:schemeClr val="tx2"/>
                  </a:solidFill>
                </a:rPr>
                <a:t>						</a:t>
              </a:r>
            </a:p>
          </p:txBody>
        </p:sp>
        <p:cxnSp>
          <p:nvCxnSpPr>
            <p:cNvPr id="11" name="Connecteur droit 10"/>
            <p:cNvCxnSpPr/>
            <p:nvPr/>
          </p:nvCxnSpPr>
          <p:spPr>
            <a:xfrm flipH="1">
              <a:off x="-72008" y="548680"/>
              <a:ext cx="932452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528" y="332656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dirty="0" smtClean="0"/>
          </a:p>
          <a:p>
            <a:pPr lvl="0"/>
            <a:r>
              <a:rPr lang="en-US" sz="2400" b="1" dirty="0" smtClean="0"/>
              <a:t>-</a:t>
            </a:r>
            <a:r>
              <a:rPr lang="en-US" sz="2400" b="1" dirty="0"/>
              <a:t>Genomics of effectors (SM or TS</a:t>
            </a:r>
            <a:r>
              <a:rPr lang="en-US" sz="2400" b="1" dirty="0" smtClean="0"/>
              <a:t>)</a:t>
            </a:r>
          </a:p>
          <a:p>
            <a:pPr lvl="0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-Identification of effector genes by analyses of </a:t>
            </a:r>
            <a:r>
              <a:rPr lang="en-US" sz="2400" b="1" dirty="0" err="1"/>
              <a:t>RNAseq</a:t>
            </a:r>
            <a:r>
              <a:rPr lang="en-US" sz="2400" b="1" dirty="0"/>
              <a:t> data (TS)</a:t>
            </a:r>
            <a:br>
              <a:rPr lang="en-US" sz="2400" b="1" dirty="0"/>
            </a:br>
            <a:endParaRPr lang="en-US" sz="2400" b="1" dirty="0" smtClean="0"/>
          </a:p>
          <a:p>
            <a:pPr lvl="0"/>
            <a:r>
              <a:rPr lang="en-US" sz="2400" dirty="0" smtClean="0"/>
              <a:t>-Cellular dynamics of effector action and recognition (SM)</a:t>
            </a:r>
            <a:br>
              <a:rPr lang="en-US" sz="2400" dirty="0" smtClean="0"/>
            </a:br>
            <a:endParaRPr lang="en-US" sz="2400" dirty="0" smtClean="0"/>
          </a:p>
          <a:p>
            <a:pPr lvl="0"/>
            <a:r>
              <a:rPr lang="en-US" sz="2400" dirty="0" smtClean="0"/>
              <a:t>-Functional Analysis of Effectors - transient assays, heterologous systems, molecular and cellular biology (TS,SM) .</a:t>
            </a:r>
            <a:br>
              <a:rPr lang="en-US" sz="2400" dirty="0" smtClean="0"/>
            </a:br>
            <a:endParaRPr lang="en-US" sz="2400" dirty="0" smtClean="0"/>
          </a:p>
          <a:p>
            <a:pPr lvl="0"/>
            <a:r>
              <a:rPr lang="en-US" sz="2400" dirty="0" smtClean="0"/>
              <a:t>-Structure-guided investigation of Effector function and Effector recognition (SM).</a:t>
            </a:r>
          </a:p>
          <a:p>
            <a:pPr lvl="0"/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0"/>
            <a:r>
              <a:rPr lang="en-US" sz="2400" dirty="0" smtClean="0"/>
              <a:t>-Industry/breeder workshops on pathogen-informed resistance breeding, engineering and monitoring (2xSM).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flipH="1">
            <a:off x="-72008" y="548681"/>
            <a:ext cx="94685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512" y="764704"/>
            <a:ext cx="8167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Training </a:t>
            </a:r>
            <a:r>
              <a:rPr lang="fr-FR" sz="2400" b="1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School</a:t>
            </a:r>
            <a:endParaRPr lang="fr-FR" sz="2400" b="1" dirty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1168877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3-15 days</a:t>
            </a:r>
          </a:p>
          <a:p>
            <a:pPr marL="342900" lvl="0" indent="-342900">
              <a:buFontTx/>
              <a:buChar char="-"/>
            </a:pPr>
            <a:r>
              <a:rPr lang="en-US" sz="2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– 25 trainees</a:t>
            </a:r>
          </a:p>
          <a:p>
            <a:pPr marL="342900" lvl="0" indent="-342900">
              <a:buFontTx/>
              <a:buChar char="-"/>
            </a:pPr>
            <a:r>
              <a:rPr lang="en-US" sz="2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trainers</a:t>
            </a:r>
          </a:p>
          <a:p>
            <a:pPr lvl="0"/>
            <a:r>
              <a:rPr lang="en-US" sz="2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112" y="1"/>
            <a:ext cx="2969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Tools </a:t>
            </a:r>
            <a:r>
              <a:rPr lang="en-US" sz="2800" dirty="0">
                <a:solidFill>
                  <a:schemeClr val="tx2"/>
                </a:solidFill>
              </a:rPr>
              <a:t>and Activities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004" y="2765294"/>
            <a:ext cx="6407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Pathogen Genomics" </a:t>
            </a:r>
            <a:r>
              <a:rPr lang="en-US" dirty="0" smtClean="0"/>
              <a:t>or </a:t>
            </a:r>
            <a:r>
              <a:rPr lang="en-US" dirty="0"/>
              <a:t>"Plant </a:t>
            </a:r>
            <a:r>
              <a:rPr lang="en-US" dirty="0" smtClean="0"/>
              <a:t>&amp; </a:t>
            </a:r>
            <a:r>
              <a:rPr lang="en-US" smtClean="0"/>
              <a:t>Pathogen Genomics"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244" y="-99392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32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Pathogen-informed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strategies for sustainable broad-spectrum crop resistance</a:t>
            </a:r>
          </a:p>
          <a:p>
            <a:pPr algn="ctr"/>
            <a:endParaRPr lang="fr-FR" sz="28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COST Action FA 1208</a:t>
            </a:r>
            <a:endParaRPr lang="fr-FR" sz="28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44382" y="4928006"/>
            <a:ext cx="2423418" cy="161884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33800" y="4930358"/>
            <a:ext cx="2895600" cy="192764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971801" y="5082230"/>
            <a:ext cx="1752600" cy="1521770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33400" y="5187950"/>
            <a:ext cx="2209800" cy="1399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085" y="3328536"/>
            <a:ext cx="79375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4F81BD"/>
                </a:solidFill>
              </a:rPr>
              <a:t>4 year funding	2013-2017	~150k€ + X per year </a:t>
            </a:r>
          </a:p>
          <a:p>
            <a:r>
              <a:rPr lang="en-GB" sz="2800" b="1" dirty="0">
                <a:solidFill>
                  <a:srgbClr val="4F81BD"/>
                </a:solidFill>
              </a:rPr>
              <a:t>	</a:t>
            </a:r>
            <a:endParaRPr lang="en-GB" sz="2800" b="1" dirty="0" smtClean="0">
              <a:solidFill>
                <a:srgbClr val="4F81BD"/>
              </a:solidFill>
            </a:endParaRPr>
          </a:p>
          <a:p>
            <a:r>
              <a:rPr lang="en-GB" sz="2800" b="1" dirty="0">
                <a:solidFill>
                  <a:srgbClr val="4F81BD"/>
                </a:solidFill>
              </a:rPr>
              <a:t>	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52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55426A"/>
                </a:solidFill>
              </a:rPr>
              <a:t>SUSTAIN</a:t>
            </a:r>
            <a:endParaRPr lang="en-US">
              <a:solidFill>
                <a:srgbClr val="55426A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/>
          <p:cNvGrpSpPr/>
          <p:nvPr/>
        </p:nvGrpSpPr>
        <p:grpSpPr>
          <a:xfrm>
            <a:off x="-72008" y="1"/>
            <a:ext cx="9468544" cy="523220"/>
            <a:chOff x="-72008" y="0"/>
            <a:chExt cx="9324528" cy="596631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6546859" cy="596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chemeClr val="tx2"/>
                  </a:solidFill>
                </a:rPr>
                <a:t>Tools and Activities 			   	</a:t>
              </a:r>
            </a:p>
          </p:txBody>
        </p:sp>
        <p:cxnSp>
          <p:nvCxnSpPr>
            <p:cNvPr id="27" name="Connecteur droit 26"/>
            <p:cNvCxnSpPr/>
            <p:nvPr/>
          </p:nvCxnSpPr>
          <p:spPr>
            <a:xfrm flipH="1">
              <a:off x="-72008" y="548680"/>
              <a:ext cx="932452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39552" y="796062"/>
            <a:ext cx="3675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2"/>
                </a:solidFill>
              </a:rPr>
              <a:t>Short term Scientific Missions (STSM)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552" y="1988840"/>
            <a:ext cx="447205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Meetings and Conferences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Annual Conference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Smaller meetings/Workshops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Workshops/Sessions in Conferences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Training Schools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flipH="1">
            <a:off x="-72008" y="548681"/>
            <a:ext cx="9468544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69246" y="2204864"/>
            <a:ext cx="36952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Initiatives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from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the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WGs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(participants)</a:t>
            </a:r>
          </a:p>
          <a:p>
            <a:endParaRPr lang="fr-FR" sz="1600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Approval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by the MC</a:t>
            </a:r>
            <a:endParaRPr lang="fr-FR" sz="1600" dirty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fr-FR" sz="1600" dirty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Local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organizer</a:t>
            </a:r>
            <a:r>
              <a:rPr lang="fr-FR" sz="1600" dirty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fr-FR" sz="1600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fr-FR" sz="1600" dirty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Eventually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combined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with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other</a:t>
            </a:r>
            <a:r>
              <a:rPr lang="fr-FR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initiatives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4020324" y="1268760"/>
            <a:ext cx="141577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}</a:t>
            </a:r>
            <a:endParaRPr lang="en-US" sz="20000" dirty="0"/>
          </a:p>
        </p:txBody>
      </p:sp>
      <p:sp>
        <p:nvSpPr>
          <p:cNvPr id="16" name="Rectangle 15"/>
          <p:cNvSpPr/>
          <p:nvPr/>
        </p:nvSpPr>
        <p:spPr>
          <a:xfrm>
            <a:off x="1112" y="1916832"/>
            <a:ext cx="447205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Meetings and Conferences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Annual Conference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Smaller meetings/Workshops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Workshops/Sessions in Conferences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Training Schools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2" y="1"/>
            <a:ext cx="2969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Tools </a:t>
            </a:r>
            <a:r>
              <a:rPr lang="en-US" sz="2800" dirty="0">
                <a:solidFill>
                  <a:schemeClr val="tx2"/>
                </a:solidFill>
              </a:rPr>
              <a:t>and Activities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3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72008" y="1"/>
            <a:ext cx="9468544" cy="523220"/>
            <a:chOff x="-72008" y="0"/>
            <a:chExt cx="9324528" cy="59663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6055907" cy="5966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b="1" dirty="0">
                  <a:solidFill>
                    <a:srgbClr val="1F497D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Short term scientific missions (STSMs)</a:t>
              </a:r>
            </a:p>
          </p:txBody>
        </p:sp>
        <p:cxnSp>
          <p:nvCxnSpPr>
            <p:cNvPr id="11" name="Connecteur droit 10"/>
            <p:cNvCxnSpPr/>
            <p:nvPr/>
          </p:nvCxnSpPr>
          <p:spPr>
            <a:xfrm flipH="1">
              <a:off x="-72008" y="548680"/>
              <a:ext cx="932452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79512" y="476672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days to 3 months, </a:t>
            </a:r>
          </a:p>
          <a:p>
            <a:pPr lvl="0"/>
            <a:r>
              <a:rPr lang="en-US" sz="16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Grant of max 2500 € for exchange between labs form 2 SUSTAIN countries (500€ for travelling + daily allowance, no money for experiments!)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calls/year (October/May)</a:t>
            </a: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6-8 STSMs/call </a:t>
            </a:r>
          </a:p>
          <a:p>
            <a:pPr lvl="0"/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Until</a:t>
            </a:r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now</a:t>
            </a:r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31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STSMs</a:t>
            </a:r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funded</a:t>
            </a:r>
            <a:endParaRPr lang="fr-FR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fr-FR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2015/16	28 k€ for 16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STSMs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Decide on Budget for 2016/17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 Coordinator: Prof.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Lieve</a:t>
            </a:r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Gheysen</a:t>
            </a:r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(BE)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STSM Committee for the evaluation of applications:</a:t>
            </a: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Chair, Vice-Chair, STSM Coordinator , WG leaders, …</a:t>
            </a: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report compulsory! A</a:t>
            </a:r>
            <a:r>
              <a:rPr lang="en-US" sz="1600" b="1" dirty="0" smtClean="0">
                <a:solidFill>
                  <a:srgbClr val="FF0000"/>
                </a:solidFill>
              </a:rPr>
              <a:t>cknowledge </a:t>
            </a:r>
            <a:r>
              <a:rPr lang="en-US" sz="1600" b="1" dirty="0">
                <a:solidFill>
                  <a:srgbClr val="FF0000"/>
                </a:solidFill>
              </a:rPr>
              <a:t>support by COST grant FA1208!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Applications of early stage researchers will be encouraged!</a:t>
            </a:r>
          </a:p>
          <a:p>
            <a:pPr lvl="0"/>
            <a:endParaRPr lang="en-US" sz="1600" b="1" dirty="0" smtClean="0">
              <a:solidFill>
                <a:srgbClr val="1F497D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en-US" sz="1600" b="1" baseline="30000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rgbClr val="1F497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call: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 2016,</a:t>
            </a:r>
          </a:p>
          <a:p>
            <a:pPr lvl="0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STSMs May to November!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00192" y="6453336"/>
            <a:ext cx="2895600" cy="365125"/>
          </a:xfrm>
        </p:spPr>
        <p:txBody>
          <a:bodyPr/>
          <a:lstStyle/>
          <a:p>
            <a:r>
              <a:rPr lang="fr-FR" dirty="0" smtClean="0">
                <a:solidFill>
                  <a:srgbClr val="55426A"/>
                </a:solidFill>
              </a:rPr>
              <a:t>SUSTAIN</a:t>
            </a:r>
            <a:endParaRPr lang="fr-FR" dirty="0">
              <a:solidFill>
                <a:srgbClr val="55426A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0" y="6453336"/>
            <a:ext cx="932452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FD9C72B-1FA2-49D3-8286-FD7DF47B2533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8568952" cy="849586"/>
          </a:xfrm>
        </p:spPr>
        <p:txBody>
          <a:bodyPr>
            <a:noAutofit/>
          </a:bodyPr>
          <a:lstStyle/>
          <a:p>
            <a:r>
              <a:rPr lang="en-US" sz="2400" dirty="0" smtClean="0"/>
              <a:t>Experimental </a:t>
            </a:r>
            <a:r>
              <a:rPr lang="en-US" sz="2400" dirty="0"/>
              <a:t>approaches for the investigation of effector function</a:t>
            </a:r>
          </a:p>
          <a:p>
            <a:r>
              <a:rPr lang="en-US" sz="2400" dirty="0"/>
              <a:t>10th to the 12th February 2015 in Tel Aviv, Israel.</a:t>
            </a:r>
            <a:endParaRPr lang="en-GB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15280" y="4309353"/>
            <a:ext cx="88924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</a:t>
            </a:r>
            <a:r>
              <a:rPr lang="en-US" sz="2400" dirty="0"/>
              <a:t> </a:t>
            </a:r>
            <a:r>
              <a:rPr lang="en-US" sz="2400" dirty="0">
                <a:solidFill>
                  <a:srgbClr val="C0504D"/>
                </a:solidFill>
              </a:rPr>
              <a:t> Protein-protein interaction analysis</a:t>
            </a:r>
            <a:br>
              <a:rPr lang="en-US" sz="2400" dirty="0">
                <a:solidFill>
                  <a:srgbClr val="C0504D"/>
                </a:solidFill>
              </a:rPr>
            </a:br>
            <a:r>
              <a:rPr lang="en-US" sz="2400" dirty="0">
                <a:solidFill>
                  <a:srgbClr val="C0504D"/>
                </a:solidFill>
              </a:rPr>
              <a:t> -  PTI/ETI suppression by pathogen effectors</a:t>
            </a:r>
            <a:br>
              <a:rPr lang="en-US" sz="2400" dirty="0">
                <a:solidFill>
                  <a:srgbClr val="C0504D"/>
                </a:solidFill>
              </a:rPr>
            </a:br>
            <a:r>
              <a:rPr lang="en-US" sz="2400" dirty="0">
                <a:solidFill>
                  <a:srgbClr val="C0504D"/>
                </a:solidFill>
              </a:rPr>
              <a:t> -  Identification of non-immunity related virulence targets</a:t>
            </a:r>
            <a:br>
              <a:rPr lang="en-US" sz="2400" dirty="0">
                <a:solidFill>
                  <a:srgbClr val="C0504D"/>
                </a:solidFill>
              </a:rPr>
            </a:br>
            <a:r>
              <a:rPr lang="en-US" sz="2400" dirty="0">
                <a:solidFill>
                  <a:srgbClr val="C0504D"/>
                </a:solidFill>
              </a:rPr>
              <a:t> -  Innovative strategies to identify effector functions and targets</a:t>
            </a:r>
          </a:p>
          <a:p>
            <a:endParaRPr lang="en-US" sz="2400" dirty="0" smtClean="0">
              <a:solidFill>
                <a:srgbClr val="C0504D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9512" y="3543399"/>
            <a:ext cx="420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</a:rPr>
              <a:t>Guido </a:t>
            </a:r>
            <a:r>
              <a:rPr lang="en-US" sz="2400" b="1" dirty="0" err="1" smtClean="0">
                <a:solidFill>
                  <a:srgbClr val="C0504D"/>
                </a:solidFill>
              </a:rPr>
              <a:t>Sessa</a:t>
            </a:r>
            <a:r>
              <a:rPr lang="en-US" sz="2400" b="1" dirty="0" smtClean="0">
                <a:solidFill>
                  <a:srgbClr val="C0504D"/>
                </a:solidFill>
              </a:rPr>
              <a:t>, Tel Aviv University</a:t>
            </a:r>
            <a:endParaRPr lang="en-US" dirty="0"/>
          </a:p>
        </p:txBody>
      </p:sp>
      <p:pic>
        <p:nvPicPr>
          <p:cNvPr id="6146" name="Picture 2" descr="http://www.cost-sustain.org/var/internet6_national_sustain/storage/images/media/images/tel-aviv-university/33274-1-eng-GB/Tel-Aviv-University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0476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st-sustain.org/var/internet6_national_sustain/storage/images/media/images/tel-aviv/33277-1-eng-GB/Tel-Av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58911"/>
            <a:ext cx="2917403" cy="17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39094"/>
            <a:ext cx="6264696" cy="211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FD9C72B-1FA2-49D3-8286-FD7DF47B2533}" type="slidenum">
              <a:rPr lang="en-GB"/>
              <a:pPr/>
              <a:t>7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51520" y="764704"/>
            <a:ext cx="8568952" cy="849586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Breeder Workshop		8-10 April 2015, </a:t>
            </a:r>
            <a:r>
              <a:rPr lang="en-US" sz="2400" i="1" dirty="0" err="1" smtClean="0"/>
              <a:t>Wageningen</a:t>
            </a:r>
            <a:r>
              <a:rPr lang="en-US" sz="2400" i="1" dirty="0" smtClean="0"/>
              <a:t>, NL</a:t>
            </a:r>
            <a:endParaRPr lang="en-GB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323528" y="1340768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solidFill>
                  <a:srgbClr val="C0504D"/>
                </a:solidFill>
              </a:rPr>
              <a:t>Aska</a:t>
            </a:r>
            <a:r>
              <a:rPr lang="fr-FR" sz="2400" dirty="0" smtClean="0">
                <a:solidFill>
                  <a:srgbClr val="C0504D"/>
                </a:solidFill>
              </a:rPr>
              <a:t> </a:t>
            </a:r>
            <a:r>
              <a:rPr lang="fr-FR" sz="2400" dirty="0" err="1" smtClean="0">
                <a:solidFill>
                  <a:srgbClr val="C0504D"/>
                </a:solidFill>
              </a:rPr>
              <a:t>Goverse</a:t>
            </a:r>
            <a:r>
              <a:rPr lang="fr-FR" sz="2400" dirty="0" smtClean="0">
                <a:solidFill>
                  <a:srgbClr val="C0504D"/>
                </a:solidFill>
              </a:rPr>
              <a:t>			Wageningen </a:t>
            </a:r>
            <a:r>
              <a:rPr lang="fr-FR" sz="2400" dirty="0" err="1" smtClean="0">
                <a:solidFill>
                  <a:srgbClr val="C0504D"/>
                </a:solidFill>
              </a:rPr>
              <a:t>University</a:t>
            </a:r>
            <a:endParaRPr lang="fr-FR" sz="2400" dirty="0">
              <a:solidFill>
                <a:srgbClr val="C0504D"/>
              </a:solidFill>
            </a:endParaRPr>
          </a:p>
          <a:p>
            <a:r>
              <a:rPr lang="fr-FR" sz="2400" dirty="0" smtClean="0">
                <a:solidFill>
                  <a:srgbClr val="C0504D"/>
                </a:solidFill>
              </a:rPr>
              <a:t>Vivianne </a:t>
            </a:r>
            <a:r>
              <a:rPr lang="fr-FR" sz="2400" dirty="0" err="1" smtClean="0">
                <a:solidFill>
                  <a:srgbClr val="C0504D"/>
                </a:solidFill>
              </a:rPr>
              <a:t>Vleeshouvers</a:t>
            </a:r>
            <a:endParaRPr lang="fr-FR" sz="2400" dirty="0" smtClean="0">
              <a:solidFill>
                <a:srgbClr val="C0504D"/>
              </a:solidFill>
            </a:endParaRPr>
          </a:p>
          <a:p>
            <a:r>
              <a:rPr lang="fr-FR" sz="2400" dirty="0" smtClean="0">
                <a:solidFill>
                  <a:srgbClr val="C0504D"/>
                </a:solidFill>
              </a:rPr>
              <a:t>Bart </a:t>
            </a:r>
            <a:r>
              <a:rPr lang="fr-FR" sz="2400" dirty="0" err="1" smtClean="0">
                <a:solidFill>
                  <a:srgbClr val="C0504D"/>
                </a:solidFill>
              </a:rPr>
              <a:t>Thomma</a:t>
            </a:r>
            <a:endParaRPr lang="fr-FR" sz="2400" dirty="0" smtClean="0">
              <a:solidFill>
                <a:srgbClr val="C0504D"/>
              </a:solidFill>
            </a:endParaRPr>
          </a:p>
          <a:p>
            <a:r>
              <a:rPr lang="fr-FR" sz="2400" dirty="0" err="1" smtClean="0">
                <a:solidFill>
                  <a:srgbClr val="C0504D"/>
                </a:solidFill>
              </a:rPr>
              <a:t>Suzan</a:t>
            </a:r>
            <a:r>
              <a:rPr lang="fr-FR" sz="2400" dirty="0" smtClean="0">
                <a:solidFill>
                  <a:srgbClr val="C0504D"/>
                </a:solidFill>
              </a:rPr>
              <a:t> </a:t>
            </a:r>
            <a:r>
              <a:rPr lang="fr-FR" sz="2400" dirty="0" err="1" smtClean="0">
                <a:solidFill>
                  <a:srgbClr val="C0504D"/>
                </a:solidFill>
              </a:rPr>
              <a:t>Gabriels</a:t>
            </a:r>
            <a:r>
              <a:rPr lang="fr-FR" sz="2400" dirty="0" smtClean="0">
                <a:solidFill>
                  <a:srgbClr val="C0504D"/>
                </a:solidFill>
              </a:rPr>
              <a:t>	</a:t>
            </a:r>
            <a:r>
              <a:rPr lang="fr-FR" sz="2400" dirty="0">
                <a:solidFill>
                  <a:srgbClr val="C0504D"/>
                </a:solidFill>
              </a:rPr>
              <a:t> </a:t>
            </a:r>
            <a:r>
              <a:rPr lang="fr-FR" sz="2400" dirty="0" smtClean="0">
                <a:solidFill>
                  <a:srgbClr val="C0504D"/>
                </a:solidFill>
              </a:rPr>
              <a:t>       		Monsanto</a:t>
            </a:r>
            <a:endParaRPr lang="en-US" sz="2400" dirty="0" smtClean="0">
              <a:solidFill>
                <a:srgbClr val="C0504D"/>
              </a:solidFill>
            </a:endParaRPr>
          </a:p>
          <a:p>
            <a:endParaRPr lang="en-US" sz="2400" dirty="0">
              <a:solidFill>
                <a:srgbClr val="C0504D"/>
              </a:solidFill>
            </a:endParaRPr>
          </a:p>
          <a:p>
            <a:endParaRPr lang="en-US" sz="2400" dirty="0" smtClean="0">
              <a:solidFill>
                <a:srgbClr val="C0504D"/>
              </a:solidFill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008" y="2924944"/>
            <a:ext cx="925252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C0504D"/>
                </a:solidFill>
              </a:rPr>
              <a:t>-Effector-breeding</a:t>
            </a:r>
            <a:r>
              <a:rPr lang="en-US" sz="2400" dirty="0">
                <a:solidFill>
                  <a:srgbClr val="C0504D"/>
                </a:solidFill>
              </a:rPr>
              <a:t>: promises and examples of R gene </a:t>
            </a:r>
            <a:r>
              <a:rPr lang="en-US" sz="2400" dirty="0" smtClean="0">
                <a:solidFill>
                  <a:srgbClr val="C0504D"/>
                </a:solidFill>
              </a:rPr>
              <a:t>discovery</a:t>
            </a:r>
            <a:endParaRPr lang="en-US" sz="2400" dirty="0">
              <a:solidFill>
                <a:srgbClr val="C0504D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C0504D"/>
                </a:solidFill>
              </a:rPr>
              <a:t>-Effector </a:t>
            </a:r>
            <a:r>
              <a:rPr lang="en-US" sz="2400" dirty="0">
                <a:solidFill>
                  <a:srgbClr val="C0504D"/>
                </a:solidFill>
              </a:rPr>
              <a:t>diversity: intraspecific variation, diagnostics and virulence (</a:t>
            </a:r>
            <a:r>
              <a:rPr lang="en-US" sz="2400" dirty="0" err="1">
                <a:solidFill>
                  <a:srgbClr val="C0504D"/>
                </a:solidFill>
              </a:rPr>
              <a:t>Avr</a:t>
            </a:r>
            <a:r>
              <a:rPr lang="en-US" sz="2400" dirty="0" smtClean="0">
                <a:solidFill>
                  <a:srgbClr val="C0504D"/>
                </a:solidFill>
              </a:rPr>
              <a:t>)</a:t>
            </a:r>
            <a:endParaRPr lang="en-US" sz="2400" dirty="0">
              <a:solidFill>
                <a:srgbClr val="C0504D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C0504D"/>
                </a:solidFill>
              </a:rPr>
              <a:t>-Common </a:t>
            </a:r>
            <a:r>
              <a:rPr lang="en-US" sz="2400" dirty="0">
                <a:solidFill>
                  <a:srgbClr val="C0504D"/>
                </a:solidFill>
              </a:rPr>
              <a:t>host targets: leads to breed for </a:t>
            </a:r>
            <a:r>
              <a:rPr lang="en-US" sz="2400" dirty="0" smtClean="0">
                <a:solidFill>
                  <a:srgbClr val="C0504D"/>
                </a:solidFill>
              </a:rPr>
              <a:t>broad spectrum </a:t>
            </a:r>
            <a:r>
              <a:rPr lang="en-US" sz="2400" dirty="0">
                <a:solidFill>
                  <a:srgbClr val="C0504D"/>
                </a:solidFill>
              </a:rPr>
              <a:t>resistance?</a:t>
            </a:r>
          </a:p>
          <a:p>
            <a:pPr lvl="0">
              <a:spcAft>
                <a:spcPts val="600"/>
              </a:spcAft>
            </a:pPr>
            <a:r>
              <a:rPr lang="en-US" sz="2400" dirty="0" smtClean="0">
                <a:solidFill>
                  <a:srgbClr val="C0504D"/>
                </a:solidFill>
              </a:rPr>
              <a:t>-</a:t>
            </a:r>
            <a:r>
              <a:rPr lang="en-US" sz="2400" dirty="0">
                <a:solidFill>
                  <a:srgbClr val="C0504D"/>
                </a:solidFill>
              </a:rPr>
              <a:t>Host susceptibility: application of S genes to obtain durable resistance?</a:t>
            </a:r>
          </a:p>
        </p:txBody>
      </p:sp>
    </p:spTree>
    <p:extLst>
      <p:ext uri="{BB962C8B-B14F-4D97-AF65-F5344CB8AC3E}">
        <p14:creationId xmlns:p14="http://schemas.microsoft.com/office/powerpoint/2010/main" val="40918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58" y="0"/>
            <a:ext cx="8630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Evolutionary genomics of plant pathogens</a:t>
            </a:r>
          </a:p>
          <a:p>
            <a:r>
              <a:rPr lang="en-US" sz="2400" dirty="0" smtClean="0"/>
              <a:t>– Kiel University, Germany, 26-28 August 2015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8" y="1279173"/>
            <a:ext cx="4051300" cy="1384300"/>
          </a:xfrm>
          <a:prstGeom prst="rect">
            <a:avLst/>
          </a:prstGeom>
        </p:spPr>
      </p:pic>
      <p:pic>
        <p:nvPicPr>
          <p:cNvPr id="9" name="Picture 8" descr="Screen Shot 2014-10-07 at 9.20.3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3" t="28928" r="22369" b="27223"/>
          <a:stretch/>
        </p:blipFill>
        <p:spPr>
          <a:xfrm>
            <a:off x="4633466" y="3172392"/>
            <a:ext cx="3148970" cy="2506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3466" y="1206834"/>
            <a:ext cx="4443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Host:</a:t>
            </a:r>
            <a:r>
              <a:rPr lang="en-US" dirty="0" smtClean="0"/>
              <a:t> </a:t>
            </a:r>
          </a:p>
          <a:p>
            <a:r>
              <a:rPr lang="en-US" dirty="0" smtClean="0"/>
              <a:t>Eva H. </a:t>
            </a:r>
            <a:r>
              <a:rPr lang="en-US" dirty="0" err="1" smtClean="0"/>
              <a:t>Stukenbrock</a:t>
            </a:r>
            <a:r>
              <a:rPr lang="en-US" dirty="0" smtClean="0"/>
              <a:t> &amp; Michael </a:t>
            </a:r>
            <a:r>
              <a:rPr lang="en-US" dirty="0" err="1" smtClean="0"/>
              <a:t>Habig</a:t>
            </a:r>
            <a:endParaRPr lang="en-US" dirty="0" smtClean="0"/>
          </a:p>
          <a:p>
            <a:r>
              <a:rPr lang="en-US" dirty="0" smtClean="0"/>
              <a:t>Environmental Genomics</a:t>
            </a:r>
          </a:p>
          <a:p>
            <a:r>
              <a:rPr lang="en-US" dirty="0" smtClean="0"/>
              <a:t>Botanical Institute CAU and </a:t>
            </a:r>
          </a:p>
          <a:p>
            <a:r>
              <a:rPr lang="en-US" dirty="0" smtClean="0"/>
              <a:t>Max Planck Institute for Evolutionary Biology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76" y="3324829"/>
            <a:ext cx="3841716" cy="1400625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8" name="Groupe 7"/>
          <p:cNvGrpSpPr/>
          <p:nvPr/>
        </p:nvGrpSpPr>
        <p:grpSpPr>
          <a:xfrm>
            <a:off x="1187624" y="5121950"/>
            <a:ext cx="2716837" cy="1400943"/>
            <a:chOff x="763889" y="2482534"/>
            <a:chExt cx="8110384" cy="4141642"/>
          </a:xfrm>
        </p:grpSpPr>
        <p:pic>
          <p:nvPicPr>
            <p:cNvPr id="13" name="Picture 6" descr="IMG_408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9" y="2908295"/>
              <a:ext cx="5261259" cy="3507507"/>
            </a:xfrm>
            <a:prstGeom prst="rect">
              <a:avLst/>
            </a:prstGeom>
          </p:spPr>
        </p:pic>
        <p:pic>
          <p:nvPicPr>
            <p:cNvPr id="14" name="image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163" y="2482534"/>
              <a:ext cx="4113110" cy="4141642"/>
            </a:xfrm>
            <a:prstGeom prst="rect">
              <a:avLst/>
            </a:prstGeom>
            <a:ln>
              <a:round/>
            </a:ln>
          </p:spPr>
        </p:pic>
      </p:grpSp>
    </p:spTree>
    <p:extLst>
      <p:ext uri="{BB962C8B-B14F-4D97-AF65-F5344CB8AC3E}">
        <p14:creationId xmlns:p14="http://schemas.microsoft.com/office/powerpoint/2010/main" val="6657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10105" r="60276" b="60702"/>
          <a:stretch/>
        </p:blipFill>
        <p:spPr bwMode="auto">
          <a:xfrm>
            <a:off x="-6361" y="0"/>
            <a:ext cx="9288378" cy="250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t="10000" r="60454" b="27471"/>
          <a:stretch/>
        </p:blipFill>
        <p:spPr bwMode="auto">
          <a:xfrm>
            <a:off x="547023" y="2503862"/>
            <a:ext cx="5609153" cy="4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6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7544</TotalTime>
  <Words>363</Words>
  <Application>Microsoft Office PowerPoint</Application>
  <PresentationFormat>Affichage à l'écran (4:3)</PresentationFormat>
  <Paragraphs>147</Paragraphs>
  <Slides>14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CIRAD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master</dc:creator>
  <cp:lastModifiedBy>kroj</cp:lastModifiedBy>
  <cp:revision>317</cp:revision>
  <dcterms:created xsi:type="dcterms:W3CDTF">2012-09-24T20:30:23Z</dcterms:created>
  <dcterms:modified xsi:type="dcterms:W3CDTF">2017-05-29T14:25:50Z</dcterms:modified>
</cp:coreProperties>
</file>