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60" r:id="rId2"/>
    <p:sldId id="261" r:id="rId3"/>
    <p:sldId id="334" r:id="rId4"/>
    <p:sldId id="350" r:id="rId5"/>
    <p:sldId id="311" r:id="rId6"/>
    <p:sldId id="339" r:id="rId7"/>
    <p:sldId id="307" r:id="rId8"/>
    <p:sldId id="357" r:id="rId9"/>
    <p:sldId id="365" r:id="rId10"/>
    <p:sldId id="361" r:id="rId11"/>
    <p:sldId id="370" r:id="rId12"/>
    <p:sldId id="362" r:id="rId13"/>
    <p:sldId id="363" r:id="rId14"/>
    <p:sldId id="369" r:id="rId15"/>
    <p:sldId id="371" r:id="rId16"/>
    <p:sldId id="373" r:id="rId17"/>
    <p:sldId id="374" r:id="rId18"/>
    <p:sldId id="375" r:id="rId19"/>
    <p:sldId id="372" r:id="rId20"/>
    <p:sldId id="364" r:id="rId21"/>
    <p:sldId id="366" r:id="rId22"/>
    <p:sldId id="367" r:id="rId23"/>
    <p:sldId id="349" r:id="rId24"/>
    <p:sldId id="344" r:id="rId25"/>
    <p:sldId id="358" r:id="rId26"/>
    <p:sldId id="359" r:id="rId27"/>
    <p:sldId id="376" r:id="rId28"/>
  </p:sldIdLst>
  <p:sldSz cx="9144000" cy="6858000" type="screen4x3"/>
  <p:notesSz cx="6662738" cy="9906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ster" initials="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426A"/>
    <a:srgbClr val="003399"/>
    <a:srgbClr val="1E497E"/>
    <a:srgbClr val="898989"/>
    <a:srgbClr val="FFFFCC"/>
    <a:srgbClr val="009900"/>
    <a:srgbClr val="FFFF99"/>
    <a:srgbClr val="FF3300"/>
    <a:srgbClr val="003300"/>
    <a:srgbClr val="8EB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94" autoAdjust="0"/>
    <p:restoredTop sz="88576" autoAdjust="0"/>
  </p:normalViewPr>
  <p:slideViewPr>
    <p:cSldViewPr>
      <p:cViewPr>
        <p:scale>
          <a:sx n="90" d="100"/>
          <a:sy n="90" d="100"/>
        </p:scale>
        <p:origin x="-12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11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cat>
            <c:strRef>
              <c:f>Feuil1!$A$1:$A$3</c:f>
              <c:strCache>
                <c:ptCount val="3"/>
                <c:pt idx="0">
                  <c:v>University</c:v>
                </c:pt>
                <c:pt idx="1">
                  <c:v>Academic research Institutes</c:v>
                </c:pt>
                <c:pt idx="2">
                  <c:v>Breeding Companies</c:v>
                </c:pt>
              </c:strCache>
            </c:strRef>
          </c:cat>
          <c:val>
            <c:numRef>
              <c:f>Feuil1!$B$1:$B$3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11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cat>
            <c:strRef>
              <c:f>Feuil1!$A$1:$A$3</c:f>
              <c:strCache>
                <c:ptCount val="3"/>
                <c:pt idx="0">
                  <c:v>University</c:v>
                </c:pt>
                <c:pt idx="1">
                  <c:v>Academic research Institutes</c:v>
                </c:pt>
                <c:pt idx="2">
                  <c:v>Breeding Companies</c:v>
                </c:pt>
              </c:strCache>
            </c:strRef>
          </c:cat>
          <c:val>
            <c:numRef>
              <c:f>Feuil1!$B$1:$B$3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D0F40-B925-8B4B-9501-278AFE21EC2A}" type="datetimeFigureOut">
              <a:rPr lang="en-US" smtClean="0"/>
              <a:pPr/>
              <a:t>5/29/2017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10C1-9E18-1643-BE25-79C13C0FF90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591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035E9-11C8-4BA4-B8B1-805C72AC3846}" type="datetimeFigureOut">
              <a:rPr lang="fr-FR" smtClean="0"/>
              <a:pPr/>
              <a:t>29/05/2017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274" y="4705350"/>
            <a:ext cx="533019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26614-7B85-470F-8B2C-FCA4904FB0C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56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27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CA31A-44F8-9D45-B938-CC6A7C5DA7A8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872F0-625E-9F4A-910E-D4CF028C743E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D91E-4AE8-C649-B492-AE703779688C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730028" y="6342898"/>
            <a:ext cx="570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2" y="6223000"/>
            <a:ext cx="4572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82700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160074" y="945931"/>
            <a:ext cx="7063357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160073" y="1676748"/>
            <a:ext cx="7063357" cy="4438429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3400">
                <a:solidFill>
                  <a:schemeClr val="accent2"/>
                </a:solidFill>
              </a:defRPr>
            </a:lvl1pPr>
            <a:lvl2pPr marL="742950" indent="-285750">
              <a:buFont typeface="Arial"/>
              <a:buChar char="•"/>
              <a:defRPr sz="3400">
                <a:solidFill>
                  <a:schemeClr val="accent2"/>
                </a:solidFill>
              </a:defRPr>
            </a:lvl2pPr>
            <a:lvl3pPr marL="11430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3pPr>
            <a:lvl4pPr marL="16002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4pPr>
            <a:lvl5pPr marL="20574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767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14B5-FD85-6F43-9461-885896A714F8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084DF-A8A6-674D-9736-CE0724FB062D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4850-4A65-B446-8D3C-254A47C02B9E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1CC5-F333-0844-B8AF-5373EBCE877F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4D28-361D-D14D-9846-05FD67B3625A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61E0C-5093-0A4E-B5D3-F6830EFF30C0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1B98-150E-8343-BA8A-17171F42E8E7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F8E04-8036-9144-A48F-AB4DED0D0422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B1697-B212-CC44-B4DF-3410A1DDF3E9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1F497D"/>
                </a:solidFill>
              </a:defRPr>
            </a:lvl1pPr>
          </a:lstStyle>
          <a:p>
            <a:r>
              <a:rPr lang="fr-FR" smtClean="0"/>
              <a:t>SUSTAINCROP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6244" y="-99392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3200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Pathogen-informed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strategies for sustainable broad-spectrum crop resistance</a:t>
            </a:r>
          </a:p>
          <a:p>
            <a:pPr algn="ctr"/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3600" b="1" dirty="0" smtClean="0">
                <a:solidFill>
                  <a:srgbClr val="0070C0"/>
                </a:solidFill>
                <a:cs typeface="Times New Roman" pitchFamily="18" charset="0"/>
              </a:rPr>
              <a:t>SUSTAIN</a:t>
            </a:r>
            <a:endParaRPr lang="fr-FR" sz="3600" b="1" dirty="0" smtClean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/>
            <a:endParaRPr lang="fr-FR" sz="28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COST Action FA 1208</a:t>
            </a:r>
            <a:endParaRPr lang="fr-FR" sz="2800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79512" y="5301208"/>
            <a:ext cx="89274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dirty="0" smtClean="0">
                <a:solidFill>
                  <a:srgbClr val="009900"/>
                </a:solidFill>
                <a:latin typeface="+mj-lt"/>
              </a:rPr>
              <a:t>Chair		Thomas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Kroj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fr-FR" dirty="0">
                <a:solidFill>
                  <a:srgbClr val="009900"/>
                </a:solidFill>
                <a:latin typeface="+mj-lt"/>
              </a:rPr>
              <a:t>INRA, 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Montpellier, France</a:t>
            </a:r>
          </a:p>
          <a:p>
            <a:pPr eaLnBrk="1" hangingPunct="1"/>
            <a:r>
              <a:rPr lang="fr-FR" dirty="0" smtClean="0">
                <a:solidFill>
                  <a:srgbClr val="009900"/>
                </a:solidFill>
                <a:latin typeface="+mj-lt"/>
              </a:rPr>
              <a:t>Co-Chair	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Aska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Goverse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Wageningen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University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The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Netherlands</a:t>
            </a:r>
            <a:endParaRPr lang="fr-FR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576064" y="64440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dirty="0" smtClean="0">
                <a:latin typeface="+mj-lt"/>
                <a:cs typeface="Times New Roman" pitchFamily="18" charset="0"/>
              </a:rPr>
              <a:t>Zakopane , 16</a:t>
            </a:r>
            <a:r>
              <a:rPr lang="fr-FR" baseline="30000" dirty="0" smtClean="0">
                <a:latin typeface="+mj-lt"/>
                <a:cs typeface="Times New Roman" pitchFamily="18" charset="0"/>
              </a:rPr>
              <a:t>th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>
                <a:latin typeface="+mj-lt"/>
                <a:cs typeface="Times New Roman" pitchFamily="18" charset="0"/>
              </a:rPr>
              <a:t>of </a:t>
            </a:r>
            <a:r>
              <a:rPr lang="fr-FR" dirty="0" err="1" smtClean="0">
                <a:latin typeface="+mj-lt"/>
                <a:cs typeface="Times New Roman" pitchFamily="18" charset="0"/>
              </a:rPr>
              <a:t>October</a:t>
            </a:r>
            <a:r>
              <a:rPr lang="fr-FR" dirty="0" smtClean="0">
                <a:latin typeface="+mj-lt"/>
                <a:cs typeface="Times New Roman" pitchFamily="18" charset="0"/>
              </a:rPr>
              <a:t> 2014</a:t>
            </a:r>
            <a:endParaRPr lang="fr-FR" dirty="0">
              <a:latin typeface="+mj-lt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16824"/>
            <a:ext cx="8990541" cy="139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9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496" y="1010345"/>
            <a:ext cx="83008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½ days</a:t>
            </a:r>
          </a:p>
          <a:p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MC members (1 or 2 per country depending on MC decision)</a:t>
            </a:r>
          </a:p>
          <a:p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- 25-40 additional COST participants (active participants giving e.g. oral presentations, ESRs encouraged)</a:t>
            </a:r>
          </a:p>
          <a:p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50-80 k€/ year </a:t>
            </a:r>
          </a:p>
          <a:p>
            <a:endParaRPr lang="fr-FR" sz="20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2013 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Birnam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UK		 </a:t>
            </a:r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participants</a:t>
            </a:r>
          </a:p>
          <a:p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lang="fr-FR" sz="2000" baseline="30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-11</a:t>
            </a:r>
            <a:r>
              <a:rPr lang="fr-FR" sz="2000" baseline="30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October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en-US" sz="20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John </a:t>
            </a:r>
            <a:r>
              <a:rPr lang="fr-FR" sz="2000" dirty="0" err="1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Johnes</a:t>
            </a:r>
            <a:r>
              <a:rPr lang="fr-FR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JHI 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</a:t>
            </a:r>
            <a:endParaRPr lang="en-US" sz="20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559565"/>
            <a:ext cx="8308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Annual Conference (combined with MC meeting)</a:t>
            </a:r>
            <a:endParaRPr lang="en-US" sz="2400" b="1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112" y="1"/>
            <a:ext cx="2969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Tools </a:t>
            </a:r>
            <a:r>
              <a:rPr lang="en-US" sz="2800" dirty="0">
                <a:solidFill>
                  <a:schemeClr val="tx2"/>
                </a:solidFill>
              </a:rPr>
              <a:t>and Activities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  <p:pic>
        <p:nvPicPr>
          <p:cNvPr id="3074" name="Picture 2" descr="http://www.cost-sustain.org/var/internet6_national_sustain/storage/images/media/images/group-photo-2/30973-1-eng-GB/group-photo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915" y="3906804"/>
            <a:ext cx="5541818" cy="235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74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11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568952" cy="849586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Annual Conference</a:t>
            </a:r>
          </a:p>
          <a:p>
            <a:r>
              <a:rPr lang="en-US" sz="2400" i="1" dirty="0" smtClean="0"/>
              <a:t>15th </a:t>
            </a:r>
            <a:r>
              <a:rPr lang="en-US" sz="2400" i="1" dirty="0"/>
              <a:t>– </a:t>
            </a:r>
            <a:r>
              <a:rPr lang="en-US" sz="2400" i="1" dirty="0" smtClean="0"/>
              <a:t>17th October 2014</a:t>
            </a:r>
            <a:r>
              <a:rPr lang="en-US" sz="2400" i="1" dirty="0"/>
              <a:t>, </a:t>
            </a:r>
            <a:r>
              <a:rPr lang="en-US" sz="2400" i="1" dirty="0" err="1" smtClean="0"/>
              <a:t>Zakopane</a:t>
            </a:r>
            <a:r>
              <a:rPr lang="en-US" sz="2400" i="1" dirty="0" smtClean="0"/>
              <a:t>, Poland</a:t>
            </a:r>
            <a:endParaRPr lang="en-GB" sz="2400" i="1" dirty="0"/>
          </a:p>
        </p:txBody>
      </p:sp>
      <p:sp>
        <p:nvSpPr>
          <p:cNvPr id="5" name="Rectangle 4"/>
          <p:cNvSpPr/>
          <p:nvPr/>
        </p:nvSpPr>
        <p:spPr>
          <a:xfrm>
            <a:off x="33958" y="1844824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>
                <a:solidFill>
                  <a:srgbClr val="C0504D"/>
                </a:solidFill>
              </a:rPr>
              <a:t>Magda </a:t>
            </a:r>
            <a:r>
              <a:rPr lang="fr-FR" sz="2400" dirty="0" err="1" smtClean="0">
                <a:solidFill>
                  <a:srgbClr val="C0504D"/>
                </a:solidFill>
              </a:rPr>
              <a:t>Krzymowska</a:t>
            </a:r>
            <a:r>
              <a:rPr lang="fr-FR" sz="2400" dirty="0" smtClean="0">
                <a:solidFill>
                  <a:srgbClr val="C0504D"/>
                </a:solidFill>
              </a:rPr>
              <a:t>, </a:t>
            </a:r>
          </a:p>
          <a:p>
            <a:r>
              <a:rPr lang="fr-FR" sz="2400" dirty="0" err="1" smtClean="0">
                <a:solidFill>
                  <a:srgbClr val="C0504D"/>
                </a:solidFill>
              </a:rPr>
              <a:t>Marcin</a:t>
            </a:r>
            <a:r>
              <a:rPr lang="fr-FR" sz="2400" dirty="0" smtClean="0">
                <a:solidFill>
                  <a:srgbClr val="C0504D"/>
                </a:solidFill>
              </a:rPr>
              <a:t> </a:t>
            </a:r>
            <a:r>
              <a:rPr lang="fr-FR" sz="2400" dirty="0" err="1" smtClean="0">
                <a:solidFill>
                  <a:srgbClr val="C0504D"/>
                </a:solidFill>
              </a:rPr>
              <a:t>Filipecki</a:t>
            </a:r>
            <a:endParaRPr lang="fr-FR" sz="2400" dirty="0">
              <a:solidFill>
                <a:srgbClr val="C0504D"/>
              </a:solidFill>
            </a:endParaRPr>
          </a:p>
          <a:p>
            <a:endParaRPr lang="en-US" sz="2400" dirty="0">
              <a:solidFill>
                <a:srgbClr val="C0504D"/>
              </a:solidFill>
            </a:endParaRPr>
          </a:p>
          <a:p>
            <a:r>
              <a:rPr lang="en-US" sz="2400" dirty="0" smtClean="0">
                <a:solidFill>
                  <a:srgbClr val="C0504D"/>
                </a:solidFill>
              </a:rPr>
              <a:t>100 participants</a:t>
            </a:r>
          </a:p>
          <a:p>
            <a:r>
              <a:rPr lang="fr-FR" sz="2400" dirty="0" smtClean="0">
                <a:solidFill>
                  <a:srgbClr val="C0504D"/>
                </a:solidFill>
              </a:rPr>
              <a:t>30 oral </a:t>
            </a:r>
            <a:r>
              <a:rPr lang="fr-FR" sz="2400" dirty="0" err="1" smtClean="0">
                <a:solidFill>
                  <a:srgbClr val="C0504D"/>
                </a:solidFill>
              </a:rPr>
              <a:t>presentations</a:t>
            </a:r>
            <a:endParaRPr lang="fr-FR" sz="2400" dirty="0" smtClean="0">
              <a:solidFill>
                <a:srgbClr val="C0504D"/>
              </a:solidFill>
            </a:endParaRPr>
          </a:p>
          <a:p>
            <a:endParaRPr lang="fr-FR" sz="2400" dirty="0">
              <a:solidFill>
                <a:srgbClr val="C0504D"/>
              </a:solidFill>
            </a:endParaRPr>
          </a:p>
          <a:p>
            <a:endParaRPr lang="fr-FR" sz="2400" dirty="0" smtClean="0">
              <a:solidFill>
                <a:srgbClr val="C0504D"/>
              </a:solidFill>
            </a:endParaRPr>
          </a:p>
          <a:p>
            <a:endParaRPr lang="en-US" sz="2400" dirty="0" smtClean="0">
              <a:solidFill>
                <a:srgbClr val="C0504D"/>
              </a:solidFill>
            </a:endParaRPr>
          </a:p>
          <a:p>
            <a:endParaRPr 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32666" r="10125" b="22445"/>
          <a:stretch/>
        </p:blipFill>
        <p:spPr bwMode="auto">
          <a:xfrm>
            <a:off x="1625613" y="3742616"/>
            <a:ext cx="6395814" cy="243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6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2" y="1010345"/>
            <a:ext cx="83008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½ days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MC members (1 or 2 per country depending on MC decision)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- 25-40 additional COST participants (active participants giving e.g. oral presentations, ESRs encouraged)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50-70 k€/ year </a:t>
            </a:r>
            <a:endParaRPr lang="en-US" sz="200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559565"/>
            <a:ext cx="8308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Annual Conference (combined with MC meeting)</a:t>
            </a:r>
            <a:endParaRPr lang="en-US" sz="2400" b="1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20510" y="2924944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Smaller Meetings/Dedicated Workshops</a:t>
            </a:r>
            <a:endParaRPr lang="en-US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9512" y="328498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days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15-25 participants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k€/workshop 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1112" y="1"/>
            <a:ext cx="2969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Tools </a:t>
            </a:r>
            <a:r>
              <a:rPr lang="en-US" sz="2800" dirty="0">
                <a:solidFill>
                  <a:schemeClr val="tx2"/>
                </a:solidFill>
              </a:rPr>
              <a:t>and Activities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5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13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79512" y="779214"/>
            <a:ext cx="6873993" cy="849586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Cellular dynamics of effector action and </a:t>
            </a:r>
            <a:r>
              <a:rPr lang="en-US" sz="2400" dirty="0" smtClean="0"/>
              <a:t>recognition 9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</a:t>
            </a:r>
            <a:r>
              <a:rPr lang="en-US" sz="2400" dirty="0"/>
              <a:t>– 11</a:t>
            </a:r>
            <a:r>
              <a:rPr lang="en-US" sz="2400" baseline="30000" dirty="0"/>
              <a:t>th</a:t>
            </a:r>
            <a:r>
              <a:rPr lang="en-US" sz="2400" dirty="0"/>
              <a:t> April 2014, Toulouse, France</a:t>
            </a:r>
            <a:endParaRPr lang="en-GB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22" b="6209"/>
          <a:stretch/>
        </p:blipFill>
        <p:spPr bwMode="auto">
          <a:xfrm>
            <a:off x="4427984" y="1772816"/>
            <a:ext cx="4286250" cy="2020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977665"/>
            <a:ext cx="4572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err="1" smtClean="0">
                <a:solidFill>
                  <a:srgbClr val="C0504D"/>
                </a:solidFill>
              </a:rPr>
              <a:t>Nemo</a:t>
            </a:r>
            <a:r>
              <a:rPr lang="fr-FR" sz="2400" dirty="0" smtClean="0">
                <a:solidFill>
                  <a:srgbClr val="C0504D"/>
                </a:solidFill>
              </a:rPr>
              <a:t> Peeters, INRA-LIPM</a:t>
            </a:r>
            <a:endParaRPr lang="en-US" sz="2400" dirty="0" smtClean="0">
              <a:solidFill>
                <a:srgbClr val="C0504D"/>
              </a:solidFill>
            </a:endParaRPr>
          </a:p>
          <a:p>
            <a:endParaRPr lang="en-US" sz="2400" dirty="0">
              <a:solidFill>
                <a:srgbClr val="C0504D"/>
              </a:solidFill>
            </a:endParaRPr>
          </a:p>
          <a:p>
            <a:r>
              <a:rPr lang="en-US" sz="2400" dirty="0" smtClean="0">
                <a:solidFill>
                  <a:srgbClr val="C0504D"/>
                </a:solidFill>
              </a:rPr>
              <a:t>&gt;</a:t>
            </a:r>
            <a:r>
              <a:rPr lang="en-US" sz="2400" dirty="0">
                <a:solidFill>
                  <a:srgbClr val="C0504D"/>
                </a:solidFill>
              </a:rPr>
              <a:t>45 participants</a:t>
            </a:r>
          </a:p>
          <a:p>
            <a:r>
              <a:rPr lang="fr-FR" sz="2400" dirty="0" smtClean="0">
                <a:solidFill>
                  <a:srgbClr val="C0504D"/>
                </a:solidFill>
              </a:rPr>
              <a:t>29 </a:t>
            </a:r>
            <a:r>
              <a:rPr lang="fr-FR" sz="2400" dirty="0">
                <a:solidFill>
                  <a:srgbClr val="C0504D"/>
                </a:solidFill>
              </a:rPr>
              <a:t>oral </a:t>
            </a:r>
            <a:r>
              <a:rPr lang="fr-FR" sz="2400" dirty="0" err="1">
                <a:solidFill>
                  <a:srgbClr val="C0504D"/>
                </a:solidFill>
              </a:rPr>
              <a:t>presentations</a:t>
            </a:r>
            <a:endParaRPr lang="fr-FR" sz="2400" dirty="0">
              <a:solidFill>
                <a:srgbClr val="C0504D"/>
              </a:solidFill>
            </a:endParaRPr>
          </a:p>
          <a:p>
            <a:endParaRPr lang="en-US" sz="2400" dirty="0" smtClean="0">
              <a:solidFill>
                <a:srgbClr val="C0504D"/>
              </a:solidFill>
            </a:endParaRPr>
          </a:p>
          <a:p>
            <a:endParaRPr lang="fr-FR" sz="2400" dirty="0" smtClean="0">
              <a:solidFill>
                <a:srgbClr val="C0504D"/>
              </a:solidFill>
            </a:endParaRPr>
          </a:p>
          <a:p>
            <a:endParaRPr lang="en-US" sz="2400" dirty="0" smtClean="0">
              <a:solidFill>
                <a:srgbClr val="C0504D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76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14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568952" cy="849586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Structure-guided </a:t>
            </a:r>
            <a:r>
              <a:rPr lang="en-US" sz="2400" i="1" dirty="0"/>
              <a:t>investigation of effector function, action and recognition </a:t>
            </a:r>
            <a:endParaRPr lang="en-US" sz="2400" i="1" dirty="0" smtClean="0"/>
          </a:p>
          <a:p>
            <a:r>
              <a:rPr lang="en-US" sz="2400" i="1" dirty="0" smtClean="0"/>
              <a:t>10th </a:t>
            </a:r>
            <a:r>
              <a:rPr lang="en-US" sz="2400" i="1" dirty="0"/>
              <a:t>– 12th September 2014, </a:t>
            </a:r>
            <a:r>
              <a:rPr lang="en-US" sz="2400" i="1" dirty="0" smtClean="0"/>
              <a:t>Bucharest</a:t>
            </a:r>
            <a:r>
              <a:rPr lang="en-US" sz="2400" i="1" dirty="0"/>
              <a:t>, Romania</a:t>
            </a:r>
            <a:endParaRPr lang="en-GB" sz="2400" i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787893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>
                <a:solidFill>
                  <a:srgbClr val="C0504D"/>
                </a:solidFill>
              </a:rPr>
              <a:t>Andrei </a:t>
            </a:r>
            <a:r>
              <a:rPr lang="fr-FR" sz="2400" dirty="0" err="1" smtClean="0">
                <a:solidFill>
                  <a:srgbClr val="C0504D"/>
                </a:solidFill>
              </a:rPr>
              <a:t>Petrescu</a:t>
            </a:r>
            <a:r>
              <a:rPr lang="fr-FR" sz="2400" dirty="0" smtClean="0">
                <a:solidFill>
                  <a:srgbClr val="C0504D"/>
                </a:solidFill>
              </a:rPr>
              <a:t>, IBAR</a:t>
            </a:r>
            <a:endParaRPr lang="en-US" sz="2400" dirty="0" smtClean="0">
              <a:solidFill>
                <a:srgbClr val="C0504D"/>
              </a:solidFill>
            </a:endParaRPr>
          </a:p>
          <a:p>
            <a:endParaRPr lang="en-US" sz="2400" dirty="0">
              <a:solidFill>
                <a:srgbClr val="C0504D"/>
              </a:solidFill>
            </a:endParaRPr>
          </a:p>
          <a:p>
            <a:r>
              <a:rPr lang="en-US" sz="2400" dirty="0" smtClean="0">
                <a:solidFill>
                  <a:srgbClr val="C0504D"/>
                </a:solidFill>
              </a:rPr>
              <a:t>50 participants</a:t>
            </a:r>
          </a:p>
          <a:p>
            <a:r>
              <a:rPr lang="fr-FR" sz="2400" dirty="0" smtClean="0">
                <a:solidFill>
                  <a:srgbClr val="C0504D"/>
                </a:solidFill>
              </a:rPr>
              <a:t>30 oral </a:t>
            </a:r>
            <a:r>
              <a:rPr lang="fr-FR" sz="2400" dirty="0" err="1" smtClean="0">
                <a:solidFill>
                  <a:srgbClr val="C0504D"/>
                </a:solidFill>
              </a:rPr>
              <a:t>presentations</a:t>
            </a:r>
            <a:endParaRPr lang="fr-FR" sz="2400" dirty="0" smtClean="0">
              <a:solidFill>
                <a:srgbClr val="C0504D"/>
              </a:solidFill>
            </a:endParaRPr>
          </a:p>
          <a:p>
            <a:endParaRPr lang="fr-FR" sz="2400" dirty="0">
              <a:solidFill>
                <a:srgbClr val="C0504D"/>
              </a:solidFill>
            </a:endParaRPr>
          </a:p>
          <a:p>
            <a:endParaRPr lang="en-US" sz="2400" dirty="0" smtClean="0">
              <a:solidFill>
                <a:srgbClr val="C0504D"/>
              </a:solidFill>
            </a:endParaRPr>
          </a:p>
          <a:p>
            <a:endParaRPr lang="en-US" dirty="0"/>
          </a:p>
        </p:txBody>
      </p:sp>
      <p:pic>
        <p:nvPicPr>
          <p:cNvPr id="2050" name="Picture 2" descr="http://www.biochim.ro/ib/photos/2014_COST/buch179l.jpg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2204864"/>
            <a:ext cx="45365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89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15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568952" cy="849586"/>
          </a:xfrm>
        </p:spPr>
        <p:txBody>
          <a:bodyPr>
            <a:noAutofit/>
          </a:bodyPr>
          <a:lstStyle/>
          <a:p>
            <a:r>
              <a:rPr lang="en-US" sz="2400" dirty="0" smtClean="0"/>
              <a:t>Experimental </a:t>
            </a:r>
            <a:r>
              <a:rPr lang="en-US" sz="2400" dirty="0"/>
              <a:t>approaches for the investigation of effector function</a:t>
            </a:r>
          </a:p>
          <a:p>
            <a:r>
              <a:rPr lang="en-US" sz="2400" dirty="0"/>
              <a:t>10th to the 12th February 2015 in Tel Aviv, Israel.</a:t>
            </a:r>
            <a:endParaRPr lang="en-GB" sz="2400" i="1" dirty="0"/>
          </a:p>
        </p:txBody>
      </p:sp>
      <p:sp>
        <p:nvSpPr>
          <p:cNvPr id="5" name="Rectangle 4"/>
          <p:cNvSpPr/>
          <p:nvPr/>
        </p:nvSpPr>
        <p:spPr>
          <a:xfrm>
            <a:off x="15280" y="4309353"/>
            <a:ext cx="88924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-</a:t>
            </a:r>
            <a:r>
              <a:rPr lang="en-US" sz="2400" dirty="0"/>
              <a:t> </a:t>
            </a:r>
            <a:r>
              <a:rPr lang="en-US" sz="2400" dirty="0">
                <a:solidFill>
                  <a:srgbClr val="C0504D"/>
                </a:solidFill>
              </a:rPr>
              <a:t> Protein-protein interaction analysis</a:t>
            </a:r>
            <a:br>
              <a:rPr lang="en-US" sz="2400" dirty="0">
                <a:solidFill>
                  <a:srgbClr val="C0504D"/>
                </a:solidFill>
              </a:rPr>
            </a:br>
            <a:r>
              <a:rPr lang="en-US" sz="2400" dirty="0">
                <a:solidFill>
                  <a:srgbClr val="C0504D"/>
                </a:solidFill>
              </a:rPr>
              <a:t> -  PTI/ETI suppression by pathogen effectors</a:t>
            </a:r>
            <a:br>
              <a:rPr lang="en-US" sz="2400" dirty="0">
                <a:solidFill>
                  <a:srgbClr val="C0504D"/>
                </a:solidFill>
              </a:rPr>
            </a:br>
            <a:r>
              <a:rPr lang="en-US" sz="2400" dirty="0">
                <a:solidFill>
                  <a:srgbClr val="C0504D"/>
                </a:solidFill>
              </a:rPr>
              <a:t> -  Identification of non-immunity related virulence targets</a:t>
            </a:r>
            <a:br>
              <a:rPr lang="en-US" sz="2400" dirty="0">
                <a:solidFill>
                  <a:srgbClr val="C0504D"/>
                </a:solidFill>
              </a:rPr>
            </a:br>
            <a:r>
              <a:rPr lang="en-US" sz="2400" dirty="0">
                <a:solidFill>
                  <a:srgbClr val="C0504D"/>
                </a:solidFill>
              </a:rPr>
              <a:t> -  Innovative strategies to identify effector functions and targets</a:t>
            </a:r>
          </a:p>
          <a:p>
            <a:endParaRPr lang="en-US" sz="2400" dirty="0" smtClean="0">
              <a:solidFill>
                <a:srgbClr val="C0504D"/>
              </a:solidFill>
            </a:endParaRP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79512" y="3543399"/>
            <a:ext cx="4205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504D"/>
                </a:solidFill>
              </a:rPr>
              <a:t>Guido </a:t>
            </a:r>
            <a:r>
              <a:rPr lang="en-US" sz="2400" b="1" dirty="0" err="1" smtClean="0">
                <a:solidFill>
                  <a:srgbClr val="C0504D"/>
                </a:solidFill>
              </a:rPr>
              <a:t>Sessa</a:t>
            </a:r>
            <a:r>
              <a:rPr lang="en-US" sz="2400" b="1" dirty="0" smtClean="0">
                <a:solidFill>
                  <a:srgbClr val="C0504D"/>
                </a:solidFill>
              </a:rPr>
              <a:t>, Tel Aviv University</a:t>
            </a:r>
            <a:endParaRPr lang="en-US" dirty="0"/>
          </a:p>
        </p:txBody>
      </p:sp>
      <p:pic>
        <p:nvPicPr>
          <p:cNvPr id="6146" name="Picture 2" descr="http://www.cost-sustain.org/var/internet6_national_sustain/storage/images/media/images/tel-aviv-university/33274-1-eng-GB/Tel-Aviv-University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0476"/>
            <a:ext cx="28575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cost-sustain.org/var/internet6_national_sustain/storage/images/media/images/tel-aviv/33277-1-eng-GB/Tel-Avi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558911"/>
            <a:ext cx="2917403" cy="175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92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_408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89" y="2969494"/>
            <a:ext cx="5261260" cy="35075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13867" y="1005229"/>
            <a:ext cx="5916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COST SUSTAIN Action FA1208 – </a:t>
            </a:r>
            <a:r>
              <a:rPr lang="en-US" b="1" dirty="0" smtClean="0"/>
              <a:t>Workshop summer </a:t>
            </a:r>
            <a:r>
              <a:rPr lang="en-US" b="1" dirty="0"/>
              <a:t>2015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64042" y="1508617"/>
            <a:ext cx="5015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Evolutionary genomics of plant </a:t>
            </a:r>
            <a:r>
              <a:rPr lang="en-US" b="1" dirty="0" smtClean="0"/>
              <a:t>pathogens</a:t>
            </a:r>
          </a:p>
          <a:p>
            <a:pPr algn="ctr"/>
            <a:r>
              <a:rPr lang="en-US" dirty="0" smtClean="0"/>
              <a:t>Work Group 3 Effector </a:t>
            </a:r>
            <a:r>
              <a:rPr lang="en-US" dirty="0"/>
              <a:t>evolution and </a:t>
            </a:r>
            <a:r>
              <a:rPr lang="en-US" dirty="0" smtClean="0"/>
              <a:t>diversification</a:t>
            </a:r>
            <a:endParaRPr lang="en-US" dirty="0"/>
          </a:p>
        </p:txBody>
      </p:sp>
      <p:pic>
        <p:nvPicPr>
          <p:cNvPr id="6" name="imag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163" y="2482534"/>
            <a:ext cx="4113110" cy="4141642"/>
          </a:xfrm>
          <a:prstGeom prst="rect">
            <a:avLst/>
          </a:prstGeom>
          <a:ln>
            <a:round/>
          </a:ln>
        </p:spPr>
      </p:pic>
    </p:spTree>
    <p:extLst>
      <p:ext uri="{BB962C8B-B14F-4D97-AF65-F5344CB8AC3E}">
        <p14:creationId xmlns:p14="http://schemas.microsoft.com/office/powerpoint/2010/main" val="189092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747" y="289494"/>
            <a:ext cx="6254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Location of workshop – Kiel University, Germany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68" y="1279173"/>
            <a:ext cx="4051300" cy="1384300"/>
          </a:xfrm>
          <a:prstGeom prst="rect">
            <a:avLst/>
          </a:prstGeom>
        </p:spPr>
      </p:pic>
      <p:pic>
        <p:nvPicPr>
          <p:cNvPr id="9" name="Picture 8" descr="Screen Shot 2014-10-07 at 9.20.30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7" t="28928" r="7479" b="6582"/>
          <a:stretch/>
        </p:blipFill>
        <p:spPr>
          <a:xfrm>
            <a:off x="2402672" y="3172392"/>
            <a:ext cx="6741328" cy="36856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91148" y="5315643"/>
            <a:ext cx="2969622" cy="1169551"/>
          </a:xfrm>
          <a:prstGeom prst="rect">
            <a:avLst/>
          </a:prstGeom>
          <a:solidFill>
            <a:schemeClr val="bg1"/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Travel to Kiel</a:t>
            </a:r>
          </a:p>
          <a:p>
            <a:r>
              <a:rPr lang="en-US" sz="1400" b="1" dirty="0" smtClean="0"/>
              <a:t>By train: </a:t>
            </a:r>
            <a:r>
              <a:rPr lang="en-US" sz="1400" dirty="0" smtClean="0"/>
              <a:t>from all main train stations/airports in Germany</a:t>
            </a:r>
          </a:p>
          <a:p>
            <a:r>
              <a:rPr lang="en-US" sz="1400" b="1" dirty="0" smtClean="0"/>
              <a:t>By flight: </a:t>
            </a:r>
            <a:r>
              <a:rPr lang="en-US" sz="1400" dirty="0" smtClean="0"/>
              <a:t>Via international airport of Hamburg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4633466" y="1206834"/>
            <a:ext cx="4443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Host:</a:t>
            </a:r>
            <a:r>
              <a:rPr lang="en-US" dirty="0" smtClean="0"/>
              <a:t> </a:t>
            </a:r>
          </a:p>
          <a:p>
            <a:r>
              <a:rPr lang="en-US" dirty="0" smtClean="0"/>
              <a:t>Eva H. Stukenbrock</a:t>
            </a:r>
          </a:p>
          <a:p>
            <a:r>
              <a:rPr lang="en-US" dirty="0" smtClean="0"/>
              <a:t>Environmental Genomics</a:t>
            </a:r>
          </a:p>
          <a:p>
            <a:r>
              <a:rPr lang="en-US" dirty="0" smtClean="0"/>
              <a:t>Botanical Institute CAU and </a:t>
            </a:r>
          </a:p>
          <a:p>
            <a:r>
              <a:rPr lang="en-US" dirty="0" smtClean="0"/>
              <a:t>Max Planck Institute for Evolutionary Biology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8" y="2770094"/>
            <a:ext cx="5060770" cy="184507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60267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119" y="2243830"/>
            <a:ext cx="7571303" cy="25622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smtClean="0"/>
              <a:t>Suggested content: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Session </a:t>
            </a:r>
            <a:r>
              <a:rPr lang="en-US" b="1" dirty="0"/>
              <a:t>1: </a:t>
            </a:r>
            <a:r>
              <a:rPr lang="en-US" dirty="0"/>
              <a:t>Genomics of plant pathogens, methods and approaches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Session 2:</a:t>
            </a:r>
            <a:r>
              <a:rPr lang="en-US" dirty="0"/>
              <a:t> Comparative genomics and characterization of species specific traits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Session 3</a:t>
            </a:r>
            <a:r>
              <a:rPr lang="en-US" dirty="0"/>
              <a:t>: Population genomics and analyses of adaptive evolution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Session 4</a:t>
            </a:r>
            <a:r>
              <a:rPr lang="en-US" dirty="0"/>
              <a:t>: Two speed genomes and evolution of effector genes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Session 5: </a:t>
            </a:r>
            <a:r>
              <a:rPr lang="en-US" dirty="0"/>
              <a:t>Summary and Discussion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7119" y="5566605"/>
            <a:ext cx="3775393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Participants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Max 40, including 6-8 invited speakers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5708" y="5566605"/>
            <a:ext cx="1033155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Duration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2.5 days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64042" y="649278"/>
            <a:ext cx="5015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Evolutionary genomics of plant </a:t>
            </a:r>
            <a:r>
              <a:rPr lang="en-US" b="1" dirty="0" smtClean="0"/>
              <a:t>pathogens</a:t>
            </a:r>
          </a:p>
          <a:p>
            <a:pPr algn="ctr"/>
            <a:r>
              <a:rPr lang="en-US" dirty="0" smtClean="0"/>
              <a:t>Work Group 3 Effector </a:t>
            </a:r>
            <a:r>
              <a:rPr lang="en-US" dirty="0"/>
              <a:t>evolution and </a:t>
            </a:r>
            <a:r>
              <a:rPr lang="en-US" dirty="0" smtClean="0"/>
              <a:t>diversification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12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19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568952" cy="849586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Breeder Workshop		April 2015, </a:t>
            </a:r>
            <a:r>
              <a:rPr lang="en-US" sz="2400" i="1" dirty="0" err="1" smtClean="0"/>
              <a:t>Wageningen</a:t>
            </a:r>
            <a:r>
              <a:rPr lang="en-US" sz="2400" i="1" dirty="0" smtClean="0"/>
              <a:t>, NL</a:t>
            </a:r>
            <a:endParaRPr lang="en-GB" sz="2400" i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340768"/>
            <a:ext cx="842493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err="1" smtClean="0">
                <a:solidFill>
                  <a:srgbClr val="C0504D"/>
                </a:solidFill>
              </a:rPr>
              <a:t>Aska</a:t>
            </a:r>
            <a:r>
              <a:rPr lang="fr-FR" sz="2400" dirty="0" smtClean="0">
                <a:solidFill>
                  <a:srgbClr val="C0504D"/>
                </a:solidFill>
              </a:rPr>
              <a:t> </a:t>
            </a:r>
            <a:r>
              <a:rPr lang="fr-FR" sz="2400" dirty="0" err="1" smtClean="0">
                <a:solidFill>
                  <a:srgbClr val="C0504D"/>
                </a:solidFill>
              </a:rPr>
              <a:t>Goverse</a:t>
            </a:r>
            <a:r>
              <a:rPr lang="fr-FR" sz="2400" dirty="0" smtClean="0">
                <a:solidFill>
                  <a:srgbClr val="C0504D"/>
                </a:solidFill>
              </a:rPr>
              <a:t>			Wageningen </a:t>
            </a:r>
            <a:r>
              <a:rPr lang="fr-FR" sz="2400" dirty="0" err="1" smtClean="0">
                <a:solidFill>
                  <a:srgbClr val="C0504D"/>
                </a:solidFill>
              </a:rPr>
              <a:t>University</a:t>
            </a:r>
            <a:endParaRPr lang="fr-FR" sz="2400" dirty="0">
              <a:solidFill>
                <a:srgbClr val="C0504D"/>
              </a:solidFill>
            </a:endParaRPr>
          </a:p>
          <a:p>
            <a:r>
              <a:rPr lang="fr-FR" sz="2400" dirty="0" smtClean="0">
                <a:solidFill>
                  <a:srgbClr val="C0504D"/>
                </a:solidFill>
              </a:rPr>
              <a:t>Vivianne </a:t>
            </a:r>
            <a:r>
              <a:rPr lang="fr-FR" sz="2400" dirty="0" err="1" smtClean="0">
                <a:solidFill>
                  <a:srgbClr val="C0504D"/>
                </a:solidFill>
              </a:rPr>
              <a:t>Vleeshouvers</a:t>
            </a:r>
            <a:endParaRPr lang="fr-FR" sz="2400" dirty="0" smtClean="0">
              <a:solidFill>
                <a:srgbClr val="C0504D"/>
              </a:solidFill>
            </a:endParaRPr>
          </a:p>
          <a:p>
            <a:r>
              <a:rPr lang="fr-FR" sz="2400" dirty="0" smtClean="0">
                <a:solidFill>
                  <a:srgbClr val="C0504D"/>
                </a:solidFill>
              </a:rPr>
              <a:t>Bart </a:t>
            </a:r>
            <a:r>
              <a:rPr lang="fr-FR" sz="2400" dirty="0" err="1" smtClean="0">
                <a:solidFill>
                  <a:srgbClr val="C0504D"/>
                </a:solidFill>
              </a:rPr>
              <a:t>Thomma</a:t>
            </a:r>
            <a:endParaRPr lang="en-US" sz="2400" dirty="0" smtClean="0">
              <a:solidFill>
                <a:srgbClr val="C0504D"/>
              </a:solidFill>
            </a:endParaRPr>
          </a:p>
          <a:p>
            <a:endParaRPr lang="en-US" sz="2400" dirty="0">
              <a:solidFill>
                <a:srgbClr val="C0504D"/>
              </a:solidFill>
            </a:endParaRPr>
          </a:p>
          <a:p>
            <a:endParaRPr lang="en-US" sz="2400" dirty="0" smtClean="0">
              <a:solidFill>
                <a:srgbClr val="C0504D"/>
              </a:solidFill>
            </a:endParaRP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2008" y="3360430"/>
            <a:ext cx="925252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C0504D"/>
                </a:solidFill>
              </a:rPr>
              <a:t>-Effector-breeding</a:t>
            </a:r>
            <a:r>
              <a:rPr lang="en-US" sz="2400" dirty="0">
                <a:solidFill>
                  <a:srgbClr val="C0504D"/>
                </a:solidFill>
              </a:rPr>
              <a:t>: promises and examples of R gene </a:t>
            </a:r>
            <a:r>
              <a:rPr lang="en-US" sz="2400" dirty="0" smtClean="0">
                <a:solidFill>
                  <a:srgbClr val="C0504D"/>
                </a:solidFill>
              </a:rPr>
              <a:t>discovery</a:t>
            </a:r>
            <a:endParaRPr lang="en-US" sz="2400" dirty="0">
              <a:solidFill>
                <a:srgbClr val="C0504D"/>
              </a:solidFill>
            </a:endParaRPr>
          </a:p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C0504D"/>
                </a:solidFill>
              </a:rPr>
              <a:t>-Effector </a:t>
            </a:r>
            <a:r>
              <a:rPr lang="en-US" sz="2400" dirty="0">
                <a:solidFill>
                  <a:srgbClr val="C0504D"/>
                </a:solidFill>
              </a:rPr>
              <a:t>diversity: intraspecific variation, diagnostics and virulence (</a:t>
            </a:r>
            <a:r>
              <a:rPr lang="en-US" sz="2400" dirty="0" err="1">
                <a:solidFill>
                  <a:srgbClr val="C0504D"/>
                </a:solidFill>
              </a:rPr>
              <a:t>Avr</a:t>
            </a:r>
            <a:r>
              <a:rPr lang="en-US" sz="2400" dirty="0" smtClean="0">
                <a:solidFill>
                  <a:srgbClr val="C0504D"/>
                </a:solidFill>
              </a:rPr>
              <a:t>)</a:t>
            </a:r>
            <a:endParaRPr lang="en-US" sz="2400" dirty="0">
              <a:solidFill>
                <a:srgbClr val="C0504D"/>
              </a:solidFill>
            </a:endParaRPr>
          </a:p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C0504D"/>
                </a:solidFill>
              </a:rPr>
              <a:t>-Common </a:t>
            </a:r>
            <a:r>
              <a:rPr lang="en-US" sz="2400" dirty="0">
                <a:solidFill>
                  <a:srgbClr val="C0504D"/>
                </a:solidFill>
              </a:rPr>
              <a:t>host targets: leads to breed for </a:t>
            </a:r>
            <a:r>
              <a:rPr lang="en-US" sz="2400" dirty="0" smtClean="0">
                <a:solidFill>
                  <a:srgbClr val="C0504D"/>
                </a:solidFill>
              </a:rPr>
              <a:t>broad spectrum </a:t>
            </a:r>
            <a:r>
              <a:rPr lang="en-US" sz="2400" dirty="0">
                <a:solidFill>
                  <a:srgbClr val="C0504D"/>
                </a:solidFill>
              </a:rPr>
              <a:t>resistance?</a:t>
            </a:r>
          </a:p>
          <a:p>
            <a:pPr lvl="0">
              <a:spcAft>
                <a:spcPts val="600"/>
              </a:spcAft>
            </a:pPr>
            <a:r>
              <a:rPr lang="en-US" sz="2400" dirty="0" smtClean="0">
                <a:solidFill>
                  <a:srgbClr val="C0504D"/>
                </a:solidFill>
              </a:rPr>
              <a:t>-Host </a:t>
            </a:r>
            <a:r>
              <a:rPr lang="en-US" sz="2400" dirty="0">
                <a:solidFill>
                  <a:srgbClr val="C0504D"/>
                </a:solidFill>
              </a:rPr>
              <a:t>susceptibility: application of S genes to obtain durable resistance?</a:t>
            </a:r>
          </a:p>
        </p:txBody>
      </p:sp>
    </p:spTree>
    <p:extLst>
      <p:ext uri="{BB962C8B-B14F-4D97-AF65-F5344CB8AC3E}">
        <p14:creationId xmlns:p14="http://schemas.microsoft.com/office/powerpoint/2010/main" val="277980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1520" y="1268760"/>
            <a:ext cx="7135415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WG1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: Identification and characterization of effectors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WG2: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 Host processes and proteins targeted by effectors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WG3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Effector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 evolution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WG4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Times New Roman" pitchFamily="18" charset="0"/>
                <a:cs typeface="Times New Roman" pitchFamily="18" charset="0"/>
              </a:rPr>
              <a:t>: Targets for resistance breeding and engineering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-72008" y="0"/>
            <a:ext cx="9489971" cy="548680"/>
            <a:chOff x="-72008" y="0"/>
            <a:chExt cx="9489971" cy="54868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41796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Scientific work program and objectives: 4 </a:t>
              </a:r>
              <a:r>
                <a:rPr lang="en-US" sz="2800" dirty="0">
                  <a:solidFill>
                    <a:schemeClr val="tx2"/>
                  </a:solidFill>
                </a:rPr>
                <a:t>main work areas</a:t>
              </a:r>
              <a:r>
                <a:rPr lang="en-US" sz="2800" dirty="0" smtClean="0">
                  <a:solidFill>
                    <a:schemeClr val="tx2"/>
                  </a:solidFill>
                </a:rPr>
                <a:t>	</a:t>
              </a:r>
              <a:endParaRPr lang="fr-FR" sz="2800" dirty="0" smtClean="0">
                <a:solidFill>
                  <a:schemeClr val="tx2"/>
                </a:solidFill>
              </a:endParaRPr>
            </a:p>
          </p:txBody>
        </p:sp>
        <p:cxnSp>
          <p:nvCxnSpPr>
            <p:cNvPr id="8" name="Connecteur droit 7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51520" y="1599769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Leaders</a:t>
            </a:r>
            <a:r>
              <a:rPr lang="en-US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: 	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Bart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Thomma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(NL)  </a:t>
            </a:r>
            <a:r>
              <a:rPr lang="fr-FR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+ John 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Jones (UK)</a:t>
            </a:r>
            <a:endParaRPr lang="en-US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5780" y="256549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Leaders</a:t>
            </a:r>
            <a:r>
              <a:rPr lang="en-US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: 	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Nemo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Peeters (FR)  </a:t>
            </a:r>
            <a:r>
              <a:rPr lang="fr-FR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Hans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Thordal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-Christensen (DK)</a:t>
            </a:r>
            <a:endParaRPr lang="en-US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5780" y="364561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Leaders</a:t>
            </a:r>
            <a:r>
              <a:rPr lang="en-US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: 	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Eva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Stukenbrock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(DE)  </a:t>
            </a:r>
            <a:r>
              <a:rPr lang="fr-FR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Didier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Tharreau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(FR)</a:t>
            </a:r>
            <a:endParaRPr lang="en-US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3528" y="474591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Leaders</a:t>
            </a:r>
            <a:r>
              <a:rPr lang="en-US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: 	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Beat Keller (CH)  </a:t>
            </a:r>
            <a:r>
              <a:rPr lang="fr-FR" sz="2400" dirty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+ 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Vivianne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Vleeshouwers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(NL)</a:t>
            </a:r>
          </a:p>
          <a:p>
            <a:endParaRPr lang="fr-FR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  <a:p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Core</a:t>
            </a:r>
            <a:r>
              <a:rPr lang="fr-FR" sz="2400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Group: chair/vice-chair/WG leaders/STSM </a:t>
            </a:r>
            <a:r>
              <a:rPr lang="fr-FR" sz="2400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coordinator</a:t>
            </a:r>
            <a:endParaRPr lang="fr-FR" sz="2400" dirty="0" smtClean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  <a:p>
            <a:endParaRPr lang="en-US" sz="2400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692696"/>
            <a:ext cx="7420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Reflected in the Scientific Program of the Annual Meeting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2" y="1010345"/>
            <a:ext cx="83008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½ days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MC members (1 or 2 per country depending on MC decision)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- 25-40 additional COST participants (active participants giving e.g. oral presentations, ESRs encouraged)</a:t>
            </a:r>
          </a:p>
          <a:p>
            <a:r>
              <a:rPr lang="en-US" sz="200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50-70 k€/ year </a:t>
            </a:r>
            <a:endParaRPr lang="en-US" sz="200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559565"/>
            <a:ext cx="8308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Annual Conference (combined with MC meeting)</a:t>
            </a:r>
            <a:endParaRPr lang="en-US" sz="2400" b="1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20510" y="2924944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Smaller Meetings/Dedicated Workshops</a:t>
            </a:r>
            <a:endParaRPr lang="en-US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9512" y="328498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~ 2 days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15-25 participants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k€/workshop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283876" y="4595227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Sessions or Workshops in Conferences</a:t>
            </a:r>
            <a:endParaRPr lang="en-US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2878" y="495526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4-6 invited speakers</a:t>
            </a:r>
          </a:p>
          <a:p>
            <a:pPr lvl="0"/>
            <a:r>
              <a:rPr lang="fr-FR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k€ </a:t>
            </a:r>
            <a:endParaRPr lang="en-US" sz="20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1112" y="1"/>
            <a:ext cx="2969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Tools </a:t>
            </a:r>
            <a:r>
              <a:rPr lang="en-US" sz="2800" dirty="0">
                <a:solidFill>
                  <a:schemeClr val="tx2"/>
                </a:solidFill>
              </a:rPr>
              <a:t>and Activities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1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79512" y="764704"/>
            <a:ext cx="8167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4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Training </a:t>
            </a:r>
            <a:r>
              <a:rPr lang="fr-FR" sz="24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Schools</a:t>
            </a:r>
            <a:endParaRPr lang="fr-FR" sz="2400" b="1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9512" y="1168877"/>
            <a:ext cx="88569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3-15 days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– 25 trainees</a:t>
            </a:r>
          </a:p>
          <a:p>
            <a:pPr marL="342900" lvl="0" indent="-342900">
              <a:buFontTx/>
              <a:buChar char="-"/>
            </a:pP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trainers</a:t>
            </a:r>
          </a:p>
          <a:p>
            <a:pPr lvl="0"/>
            <a:endParaRPr lang="en-US" sz="20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k€/training school 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trainees grants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re-imbursement of trainers</a:t>
            </a:r>
          </a:p>
          <a:p>
            <a:pPr lvl="0"/>
            <a:r>
              <a:rPr lang="en-US" sz="20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local organizer support</a:t>
            </a:r>
          </a:p>
          <a:p>
            <a:pPr lvl="0"/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112" y="1"/>
            <a:ext cx="2969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Tools </a:t>
            </a:r>
            <a:r>
              <a:rPr lang="en-US" sz="2800" dirty="0">
                <a:solidFill>
                  <a:schemeClr val="tx2"/>
                </a:solidFill>
              </a:rPr>
              <a:t>and Activities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57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22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50334" y="779214"/>
            <a:ext cx="7798875" cy="849586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</a:t>
            </a:r>
            <a:r>
              <a:rPr lang="en-US" sz="2800" dirty="0"/>
              <a:t>TALEN and CRIPR Training School</a:t>
            </a:r>
            <a:endParaRPr lang="en-GB" sz="2800" dirty="0"/>
          </a:p>
        </p:txBody>
      </p:sp>
      <p:sp>
        <p:nvSpPr>
          <p:cNvPr id="45568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2114" y="2180804"/>
            <a:ext cx="6304725" cy="4056508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en-US" sz="2400" dirty="0" smtClean="0"/>
              <a:t>	Dissemination of cutting edge knowledge on novel non-GMO genome editing technologies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18 participants chosen among 38 applications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Presentations by 6 internationally leading experts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Hands-on training by members of Jens </a:t>
            </a:r>
            <a:r>
              <a:rPr lang="en-US" sz="2400" dirty="0" err="1" smtClean="0"/>
              <a:t>Boch’s</a:t>
            </a:r>
            <a:r>
              <a:rPr lang="en-US" sz="2400" dirty="0" smtClean="0"/>
              <a:t> team, detailed protocols, network of expertise</a:t>
            </a:r>
          </a:p>
          <a:p>
            <a:pPr marL="0" indent="0">
              <a:spcBef>
                <a:spcPct val="30000"/>
              </a:spcBef>
              <a:buNone/>
            </a:pPr>
            <a:endParaRPr lang="fr-FR" sz="2400" dirty="0"/>
          </a:p>
          <a:p>
            <a:pPr>
              <a:spcBef>
                <a:spcPct val="30000"/>
              </a:spcBef>
            </a:pPr>
            <a:endParaRPr lang="en-US" sz="2400" dirty="0"/>
          </a:p>
        </p:txBody>
      </p:sp>
      <p:pic>
        <p:nvPicPr>
          <p:cNvPr id="2050" name="Picture 2" descr="http://www.cost-sustain.org/var/internet6_national_sustain/storage/images/media/images/flyer/31220-1-eng-GB/Flyer_refer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839" y="1970112"/>
            <a:ext cx="2787162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1700808"/>
            <a:ext cx="1431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Jens </a:t>
            </a:r>
            <a:r>
              <a:rPr lang="en-US" sz="2400" b="1" dirty="0" err="1" smtClean="0"/>
              <a:t>Boch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2820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269246" y="2204864"/>
            <a:ext cx="368342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Initiatives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from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the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WGs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(participants)</a:t>
            </a:r>
          </a:p>
          <a:p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Proposals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discussed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by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Core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Group </a:t>
            </a:r>
          </a:p>
          <a:p>
            <a:endParaRPr lang="fr-FR" sz="16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Approval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by the MC</a:t>
            </a:r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Local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organizer</a:t>
            </a:r>
            <a:r>
              <a:rPr lang="fr-FR" sz="1600" dirty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fr-FR" sz="1600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fr-FR" sz="1600" dirty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Eventually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combined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with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other</a:t>
            </a:r>
            <a:r>
              <a:rPr lang="fr-FR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initiatives</a:t>
            </a:r>
            <a:endParaRPr lang="en-US" sz="1600" dirty="0"/>
          </a:p>
        </p:txBody>
      </p:sp>
      <p:sp>
        <p:nvSpPr>
          <p:cNvPr id="24" name="Rectangle 23"/>
          <p:cNvSpPr/>
          <p:nvPr/>
        </p:nvSpPr>
        <p:spPr>
          <a:xfrm>
            <a:off x="4020324" y="1268760"/>
            <a:ext cx="1415772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}</a:t>
            </a:r>
            <a:endParaRPr lang="en-US" sz="20000" dirty="0"/>
          </a:p>
        </p:txBody>
      </p:sp>
      <p:sp>
        <p:nvSpPr>
          <p:cNvPr id="16" name="Rectangle 15"/>
          <p:cNvSpPr/>
          <p:nvPr/>
        </p:nvSpPr>
        <p:spPr>
          <a:xfrm>
            <a:off x="1112" y="1916832"/>
            <a:ext cx="447205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Meetings and Conferences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Annual Conference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Smaller meetings/Workshops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Workshops/Sessions in Conferences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Training Schools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12" y="1"/>
            <a:ext cx="3380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  Bottom-up approach </a:t>
            </a:r>
          </a:p>
        </p:txBody>
      </p:sp>
    </p:spTree>
    <p:extLst>
      <p:ext uri="{BB962C8B-B14F-4D97-AF65-F5344CB8AC3E}">
        <p14:creationId xmlns:p14="http://schemas.microsoft.com/office/powerpoint/2010/main" val="168839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4" cy="954107"/>
            <a:chOff x="-72008" y="0"/>
            <a:chExt cx="9324528" cy="1087974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7512533" cy="10879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dirty="0" smtClean="0">
                  <a:solidFill>
                    <a:srgbClr val="1F497D"/>
                  </a:solidFill>
                  <a:latin typeface="+mj-lt"/>
                </a:rPr>
                <a:t>Topics for future </a:t>
              </a:r>
              <a:r>
                <a:rPr lang="fr-FR" sz="2800" dirty="0" smtClean="0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Small Meetings &amp; </a:t>
              </a:r>
              <a:r>
                <a:rPr lang="fr-FR" sz="2800" dirty="0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Training </a:t>
              </a:r>
              <a:r>
                <a:rPr lang="fr-FR" sz="2800" dirty="0" err="1">
                  <a:solidFill>
                    <a:srgbClr val="1F497D"/>
                  </a:solidFill>
                  <a:latin typeface="+mj-lt"/>
                  <a:ea typeface="Times New Roman" pitchFamily="18" charset="0"/>
                  <a:cs typeface="Times New Roman" pitchFamily="18" charset="0"/>
                </a:rPr>
                <a:t>Schools</a:t>
              </a:r>
              <a:endParaRPr lang="fr-FR" sz="2800" dirty="0">
                <a:solidFill>
                  <a:srgbClr val="1F497D"/>
                </a:solidFill>
                <a:latin typeface="+mj-lt"/>
                <a:ea typeface="Times New Roman" pitchFamily="18" charset="0"/>
                <a:cs typeface="Times New Roman" pitchFamily="18" charset="0"/>
              </a:endParaRPr>
            </a:p>
            <a:p>
              <a:r>
                <a:rPr lang="en-US" sz="2800" dirty="0" smtClean="0">
                  <a:solidFill>
                    <a:schemeClr val="tx2"/>
                  </a:solidFill>
                </a:rPr>
                <a:t>						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51520" y="548680"/>
            <a:ext cx="84969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Genomics of effectors (SM or TS</a:t>
            </a:r>
            <a:r>
              <a:rPr lang="en-US" sz="2000" dirty="0" smtClean="0"/>
              <a:t>)</a:t>
            </a:r>
          </a:p>
          <a:p>
            <a:pPr lvl="0"/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-Identification of effector genes by analyses of </a:t>
            </a:r>
            <a:r>
              <a:rPr lang="en-US" sz="2000" dirty="0" err="1"/>
              <a:t>RNAseq</a:t>
            </a:r>
            <a:r>
              <a:rPr lang="en-US" sz="2000" dirty="0"/>
              <a:t> data (TS)</a:t>
            </a:r>
            <a:br>
              <a:rPr lang="en-US" sz="2000" dirty="0"/>
            </a:br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Cellular dynamics of effector action and recognition (SM)</a:t>
            </a:r>
            <a:br>
              <a:rPr lang="en-US" sz="2000" dirty="0"/>
            </a:br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Functional Analysis of Effectors - transient assays, heterologous systems, molecular and cellular biology (TS,SM) .</a:t>
            </a:r>
            <a:br>
              <a:rPr lang="en-US" sz="2000" dirty="0"/>
            </a:br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Structure-guided investigation of Effector function and Effector recognition (SM).</a:t>
            </a:r>
            <a:br>
              <a:rPr lang="en-US" sz="2000" dirty="0"/>
            </a:br>
            <a:endParaRPr lang="en-US" sz="2000" dirty="0" smtClean="0"/>
          </a:p>
          <a:p>
            <a:pPr lvl="0"/>
            <a:r>
              <a:rPr lang="en-US" sz="2000" dirty="0" smtClean="0"/>
              <a:t>-</a:t>
            </a:r>
            <a:r>
              <a:rPr lang="en-US" sz="2000" dirty="0"/>
              <a:t>Industry/breeder workshops on pathogen-informed resistance breeding, engineering and monitoring (2xSM)</a:t>
            </a:r>
            <a:r>
              <a:rPr lang="en-US" sz="2000" dirty="0" smtClean="0"/>
              <a:t>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 smtClean="0"/>
              <a:t>- ???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0189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496" y="550337"/>
            <a:ext cx="9079854" cy="63094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endParaRPr lang="en-US" sz="2400" dirty="0" smtClean="0">
              <a:solidFill>
                <a:schemeClr val="accent1"/>
              </a:solidFill>
            </a:endParaRPr>
          </a:p>
          <a:p>
            <a:r>
              <a:rPr lang="en-US" sz="2400" dirty="0" smtClean="0">
                <a:solidFill>
                  <a:schemeClr val="accent1"/>
                </a:solidFill>
              </a:rPr>
              <a:t>COST </a:t>
            </a:r>
            <a:r>
              <a:rPr lang="en-US" sz="2400" dirty="0">
                <a:solidFill>
                  <a:schemeClr val="accent1"/>
                </a:solidFill>
              </a:rPr>
              <a:t>FA1103: </a:t>
            </a:r>
            <a:r>
              <a:rPr lang="en-US" sz="2400" dirty="0" err="1">
                <a:solidFill>
                  <a:schemeClr val="accent1"/>
                </a:solidFill>
              </a:rPr>
              <a:t>Endophytes</a:t>
            </a:r>
            <a:r>
              <a:rPr lang="en-US" sz="2400" dirty="0">
                <a:solidFill>
                  <a:schemeClr val="accent1"/>
                </a:solidFill>
              </a:rPr>
              <a:t> in Biotechnology and Agriculture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analysis and utilization of bacterial and fungal </a:t>
            </a:r>
            <a:r>
              <a:rPr lang="en-US" sz="2400" dirty="0" err="1">
                <a:solidFill>
                  <a:schemeClr val="accent1"/>
                </a:solidFill>
              </a:rPr>
              <a:t>endophytes</a:t>
            </a:r>
            <a:r>
              <a:rPr lang="en-US" sz="2400" dirty="0">
                <a:solidFill>
                  <a:schemeClr val="accent1"/>
                </a:solidFill>
              </a:rPr>
              <a:t>, for plant production and other </a:t>
            </a:r>
            <a:r>
              <a:rPr lang="en-US" sz="2400" dirty="0" smtClean="0">
                <a:solidFill>
                  <a:schemeClr val="accent1"/>
                </a:solidFill>
              </a:rPr>
              <a:t>applications</a:t>
            </a:r>
            <a:endParaRPr lang="en-US" sz="2400" dirty="0">
              <a:solidFill>
                <a:schemeClr val="accent1"/>
              </a:solidFill>
            </a:endParaRPr>
          </a:p>
          <a:p>
            <a:endParaRPr lang="en-US" sz="2800" dirty="0"/>
          </a:p>
          <a:p>
            <a:r>
              <a:rPr lang="en-US" sz="2400" dirty="0">
                <a:solidFill>
                  <a:schemeClr val="accent1"/>
                </a:solidFill>
              </a:rPr>
              <a:t>COST Action FA1306  The quest for tolerant varieties: </a:t>
            </a:r>
            <a:r>
              <a:rPr lang="en-US" sz="2400" dirty="0" err="1">
                <a:solidFill>
                  <a:schemeClr val="accent1"/>
                </a:solidFill>
              </a:rPr>
              <a:t>Phenotyping</a:t>
            </a:r>
            <a:r>
              <a:rPr lang="en-US" sz="2400" dirty="0">
                <a:solidFill>
                  <a:schemeClr val="accent1"/>
                </a:solidFill>
              </a:rPr>
              <a:t> at plant and cellular level 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1. Disseminate the results of high throughput </a:t>
            </a:r>
            <a:r>
              <a:rPr lang="en-US" sz="2400" dirty="0" err="1">
                <a:solidFill>
                  <a:schemeClr val="accent1"/>
                </a:solidFill>
              </a:rPr>
              <a:t>phenotyping</a:t>
            </a:r>
            <a:r>
              <a:rPr lang="en-US" sz="2400" dirty="0">
                <a:solidFill>
                  <a:schemeClr val="accent1"/>
                </a:solidFill>
              </a:rPr>
              <a:t> (plant &amp; cell) and novel sensor development 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2. Integrate results from different </a:t>
            </a:r>
            <a:r>
              <a:rPr lang="en-US" sz="2400" dirty="0" err="1">
                <a:solidFill>
                  <a:schemeClr val="accent1"/>
                </a:solidFill>
              </a:rPr>
              <a:t>omics</a:t>
            </a:r>
            <a:r>
              <a:rPr lang="en-US" sz="2400" dirty="0">
                <a:solidFill>
                  <a:schemeClr val="accent1"/>
                </a:solidFill>
              </a:rPr>
              <a:t> levels (</a:t>
            </a:r>
            <a:r>
              <a:rPr lang="en-US" sz="2400" dirty="0" err="1">
                <a:solidFill>
                  <a:schemeClr val="accent1"/>
                </a:solidFill>
              </a:rPr>
              <a:t>phenomics</a:t>
            </a:r>
            <a:r>
              <a:rPr lang="en-US" sz="2400" dirty="0">
                <a:solidFill>
                  <a:schemeClr val="accent1"/>
                </a:solidFill>
              </a:rPr>
              <a:t>, metabolomics, proteomics, </a:t>
            </a:r>
            <a:r>
              <a:rPr lang="en-US" sz="2400" dirty="0" err="1">
                <a:solidFill>
                  <a:schemeClr val="accent1"/>
                </a:solidFill>
              </a:rPr>
              <a:t>transcriptomics</a:t>
            </a:r>
            <a:r>
              <a:rPr lang="en-US" sz="2400" dirty="0">
                <a:solidFill>
                  <a:schemeClr val="accent1"/>
                </a:solidFill>
              </a:rPr>
              <a:t>, </a:t>
            </a:r>
            <a:r>
              <a:rPr lang="en-US" sz="2400" dirty="0" smtClean="0">
                <a:solidFill>
                  <a:schemeClr val="accent1"/>
                </a:solidFill>
              </a:rPr>
              <a:t>genomics)</a:t>
            </a:r>
          </a:p>
          <a:p>
            <a:endParaRPr lang="en-US" sz="2400" dirty="0">
              <a:solidFill>
                <a:schemeClr val="accent1"/>
              </a:solidFill>
            </a:endParaRPr>
          </a:p>
          <a:p>
            <a:r>
              <a:rPr lang="en-US" sz="2800" dirty="0" smtClean="0"/>
              <a:t> </a:t>
            </a:r>
            <a:endParaRPr lang="en-US" sz="2800" dirty="0"/>
          </a:p>
          <a:p>
            <a:pPr marL="268288" indent="-268288">
              <a:buFontTx/>
              <a:buChar char="-"/>
            </a:pPr>
            <a:endParaRPr lang="fr-FR" sz="2800" dirty="0" smtClean="0">
              <a:solidFill>
                <a:schemeClr val="accent1"/>
              </a:solidFill>
            </a:endParaRPr>
          </a:p>
          <a:p>
            <a:endParaRPr lang="en-US" sz="2800" dirty="0" smtClean="0">
              <a:solidFill>
                <a:schemeClr val="accent1"/>
              </a:solidFill>
            </a:endParaRPr>
          </a:p>
          <a:p>
            <a:r>
              <a:rPr lang="en-GB" sz="2800" dirty="0" smtClean="0">
                <a:solidFill>
                  <a:schemeClr val="accent1"/>
                </a:solidFill>
              </a:rPr>
              <a:t>  </a:t>
            </a: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/>
          <p:cNvGrpSpPr/>
          <p:nvPr/>
        </p:nvGrpSpPr>
        <p:grpSpPr>
          <a:xfrm>
            <a:off x="-252536" y="0"/>
            <a:ext cx="9367886" cy="830997"/>
            <a:chOff x="-72008" y="0"/>
            <a:chExt cx="9367886" cy="83099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29587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en-US" sz="2400" b="1" dirty="0">
                  <a:solidFill>
                    <a:srgbClr val="7030A0"/>
                  </a:solidFill>
                </a:rPr>
                <a:t>Annual Progress Conference (preparation and/or feedback from DC)</a:t>
              </a:r>
              <a:r>
                <a:rPr lang="en-GB" sz="2400" dirty="0" smtClean="0">
                  <a:solidFill>
                    <a:srgbClr val="7030A0"/>
                  </a:solidFill>
                </a:rPr>
                <a:t/>
              </a:r>
              <a:br>
                <a:rPr lang="en-GB" sz="2400" dirty="0" smtClean="0">
                  <a:solidFill>
                    <a:srgbClr val="7030A0"/>
                  </a:solidFill>
                </a:rPr>
              </a:br>
              <a:endParaRPr lang="fr-FR" sz="2400" dirty="0">
                <a:solidFill>
                  <a:srgbClr val="7030A0"/>
                </a:solidFill>
              </a:endParaRPr>
            </a:p>
          </p:txBody>
        </p:sp>
        <p:cxnSp>
          <p:nvCxnSpPr>
            <p:cNvPr id="15" name="Connecteur droit 14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635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cteur droit 11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/>
          <p:cNvGrpSpPr/>
          <p:nvPr/>
        </p:nvGrpSpPr>
        <p:grpSpPr>
          <a:xfrm>
            <a:off x="-252536" y="0"/>
            <a:ext cx="9367886" cy="830997"/>
            <a:chOff x="-72008" y="0"/>
            <a:chExt cx="9367886" cy="83099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29587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en-US" sz="2400" b="1" dirty="0">
                  <a:solidFill>
                    <a:srgbClr val="7030A0"/>
                  </a:solidFill>
                </a:rPr>
                <a:t>Annual Progress Conference (preparation and/or feedback from DC)</a:t>
              </a:r>
              <a:r>
                <a:rPr lang="en-GB" sz="2400" dirty="0" smtClean="0">
                  <a:solidFill>
                    <a:srgbClr val="7030A0"/>
                  </a:solidFill>
                </a:rPr>
                <a:t/>
              </a:r>
              <a:br>
                <a:rPr lang="en-GB" sz="2400" dirty="0" smtClean="0">
                  <a:solidFill>
                    <a:srgbClr val="7030A0"/>
                  </a:solidFill>
                </a:rPr>
              </a:br>
              <a:endParaRPr lang="fr-FR" sz="2400" dirty="0">
                <a:solidFill>
                  <a:srgbClr val="7030A0"/>
                </a:solidFill>
              </a:endParaRPr>
            </a:p>
          </p:txBody>
        </p:sp>
        <p:cxnSp>
          <p:nvCxnSpPr>
            <p:cNvPr id="15" name="Connecteur droit 14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14247" y="2708920"/>
            <a:ext cx="81724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  <a:r>
              <a:rPr lang="en-US" sz="2400" dirty="0">
                <a:solidFill>
                  <a:schemeClr val="accent1"/>
                </a:solidFill>
              </a:rPr>
              <a:t>FA 1105 </a:t>
            </a:r>
            <a:r>
              <a:rPr lang="en-US" sz="2400" dirty="0" smtClean="0">
                <a:solidFill>
                  <a:schemeClr val="accent1"/>
                </a:solidFill>
              </a:rPr>
              <a:t> </a:t>
            </a:r>
            <a:r>
              <a:rPr lang="en-US" sz="2400" dirty="0" err="1" smtClean="0">
                <a:solidFill>
                  <a:schemeClr val="accent1"/>
                </a:solidFill>
              </a:rPr>
              <a:t>Biogreenhouse</a:t>
            </a:r>
            <a:r>
              <a:rPr lang="en-US" sz="2400" dirty="0">
                <a:solidFill>
                  <a:schemeClr val="accent1"/>
                </a:solidFill>
              </a:rPr>
              <a:t>: Towards a sustainable and productive EU organic greenhouse </a:t>
            </a:r>
            <a:r>
              <a:rPr lang="en-US" sz="2400" dirty="0" smtClean="0">
                <a:solidFill>
                  <a:schemeClr val="accent1"/>
                </a:solidFill>
              </a:rPr>
              <a:t>horticulture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WG1</a:t>
            </a:r>
            <a:r>
              <a:rPr lang="en-US" sz="2400" dirty="0">
                <a:solidFill>
                  <a:schemeClr val="accent1"/>
                </a:solidFill>
              </a:rPr>
              <a:t>: Robust planting material 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WG3</a:t>
            </a:r>
            <a:r>
              <a:rPr lang="en-US" sz="2400" dirty="0">
                <a:solidFill>
                  <a:schemeClr val="accent1"/>
                </a:solidFill>
              </a:rPr>
              <a:t>: Plant Health </a:t>
            </a:r>
          </a:p>
          <a:p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026" y="1052736"/>
            <a:ext cx="8979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COST FA1106 </a:t>
            </a:r>
            <a:r>
              <a:rPr lang="en-US" sz="2400" dirty="0" err="1">
                <a:solidFill>
                  <a:schemeClr val="accent1"/>
                </a:solidFill>
              </a:rPr>
              <a:t>QualityFruit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-Hormone and environmental cues controlling fruit ripening 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- Regulatory genes controlling nutritional and sensory fruit traits</a:t>
            </a:r>
          </a:p>
        </p:txBody>
      </p:sp>
    </p:spTree>
    <p:extLst>
      <p:ext uri="{BB962C8B-B14F-4D97-AF65-F5344CB8AC3E}">
        <p14:creationId xmlns:p14="http://schemas.microsoft.com/office/powerpoint/2010/main" val="239313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5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/>
          <p:cNvGraphicFramePr/>
          <p:nvPr>
            <p:extLst>
              <p:ext uri="{D42A27DB-BD31-4B8C-83A1-F6EECF244321}">
                <p14:modId xmlns:p14="http://schemas.microsoft.com/office/powerpoint/2010/main" val="2260309234"/>
              </p:ext>
            </p:extLst>
          </p:nvPr>
        </p:nvGraphicFramePr>
        <p:xfrm>
          <a:off x="1763688" y="1867471"/>
          <a:ext cx="568863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2353832" y="707212"/>
            <a:ext cx="49001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1F497D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 European Network of Expertise </a:t>
            </a:r>
          </a:p>
          <a:p>
            <a:pPr algn="ctr"/>
            <a:endParaRPr lang="en-US" sz="2400" b="1" dirty="0" smtClean="0">
              <a:solidFill>
                <a:srgbClr val="1F497D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1F497D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200 participants from 60 institutions </a:t>
            </a:r>
          </a:p>
          <a:p>
            <a:pPr algn="ctr"/>
            <a:r>
              <a:rPr lang="en-US" sz="2400" b="1" dirty="0">
                <a:solidFill>
                  <a:srgbClr val="1F497D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solidFill>
                  <a:srgbClr val="1F497D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</a:t>
            </a:r>
            <a:endParaRPr lang="fr-FR" sz="2400" b="1" dirty="0">
              <a:solidFill>
                <a:srgbClr val="1F497D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18753" y="2763899"/>
            <a:ext cx="1481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University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lang="fr-F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85520" y="2586784"/>
            <a:ext cx="16001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Breeding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Companies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0311" y="4276834"/>
            <a:ext cx="25827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Academic</a:t>
            </a:r>
            <a:r>
              <a:rPr lang="fr-FR" sz="2400" b="1" dirty="0" smtClean="0"/>
              <a:t> </a:t>
            </a:r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research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  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Institutes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8365430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The Network					 Partners 	</a:t>
              </a:r>
            </a:p>
          </p:txBody>
        </p:sp>
        <p:cxnSp>
          <p:nvCxnSpPr>
            <p:cNvPr id="13" name="Connecteur droit 12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8032" y="5683895"/>
            <a:ext cx="9180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tx2"/>
                </a:solidFill>
              </a:rPr>
              <a:t>Building on previous and existing European networks of breeders and plant pathologist e.g. BIOEXPLOIT; NEMAGENICS; </a:t>
            </a:r>
            <a:r>
              <a:rPr lang="en-US" sz="2200" dirty="0" err="1" smtClean="0">
                <a:solidFill>
                  <a:schemeClr val="tx2"/>
                </a:solidFill>
              </a:rPr>
              <a:t>Effectoromics</a:t>
            </a:r>
            <a:r>
              <a:rPr lang="en-US" sz="2200" dirty="0" smtClean="0">
                <a:solidFill>
                  <a:schemeClr val="tx2"/>
                </a:solidFill>
              </a:rPr>
              <a:t>; PRR-CROP  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32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0" t="4297" r="26993" b="56559"/>
          <a:stretch/>
        </p:blipFill>
        <p:spPr bwMode="auto">
          <a:xfrm>
            <a:off x="35496" y="116632"/>
            <a:ext cx="5343046" cy="6540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576764" y="116632"/>
            <a:ext cx="4572001" cy="2308324"/>
          </a:xfrm>
          <a:prstGeom prst="rect">
            <a:avLst/>
          </a:prstGeom>
          <a:solidFill>
            <a:srgbClr val="55426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 European Network of Expertise 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24 COST Countries</a:t>
            </a:r>
          </a:p>
          <a:p>
            <a:pPr algn="ctr"/>
            <a:endParaRPr lang="en-US" sz="2400" b="1" dirty="0">
              <a:solidFill>
                <a:schemeClr val="bg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Near Neighbor Country - Ukraine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</a:t>
            </a:r>
            <a:endParaRPr lang="fr-FR" sz="2400" b="1" dirty="0">
              <a:solidFill>
                <a:schemeClr val="bg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89504" y="6341219"/>
            <a:ext cx="691215" cy="307777"/>
          </a:xfrm>
          <a:prstGeom prst="rect">
            <a:avLst/>
          </a:prstGeom>
          <a:solidFill>
            <a:srgbClr val="003399"/>
          </a:solidFill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ISRAEL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5380719" y="3823880"/>
            <a:ext cx="37632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Management Committee (MC)</a:t>
            </a:r>
          </a:p>
          <a:p>
            <a:endParaRPr lang="en-US" b="1" dirty="0" smtClean="0">
              <a:latin typeface="Calibri" pitchFamily="34" charset="0"/>
              <a:cs typeface="Times New Roman" pitchFamily="18" charset="0"/>
            </a:endParaRPr>
          </a:p>
          <a:p>
            <a:r>
              <a:rPr lang="en-US" b="1" dirty="0" smtClean="0">
                <a:latin typeface="Calibri" pitchFamily="34" charset="0"/>
                <a:cs typeface="Times New Roman" pitchFamily="18" charset="0"/>
              </a:rPr>
              <a:t>- Two representatives per country</a:t>
            </a:r>
          </a:p>
          <a:p>
            <a:r>
              <a:rPr lang="en-US" b="1" dirty="0" smtClean="0">
                <a:latin typeface="Calibri" pitchFamily="34" charset="0"/>
                <a:cs typeface="Times New Roman" pitchFamily="18" charset="0"/>
              </a:rPr>
              <a:t>- Nominated by the national COST  	coordinator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1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27" descr="nature08358-f3"/>
          <p:cNvPicPr>
            <a:picLocks noChangeAspect="1" noChangeArrowheads="1"/>
          </p:cNvPicPr>
          <p:nvPr/>
        </p:nvPicPr>
        <p:blipFill>
          <a:blip r:embed="rId2" cstate="print"/>
          <a:srcRect r="5906" b="51529"/>
          <a:stretch>
            <a:fillRect/>
          </a:stretch>
        </p:blipFill>
        <p:spPr bwMode="auto">
          <a:xfrm>
            <a:off x="-36512" y="3602229"/>
            <a:ext cx="3029521" cy="1698979"/>
          </a:xfrm>
          <a:prstGeom prst="rect">
            <a:avLst/>
          </a:prstGeom>
          <a:noFill/>
        </p:spPr>
      </p:pic>
      <p:graphicFrame>
        <p:nvGraphicFramePr>
          <p:cNvPr id="6" name="Graphique 5"/>
          <p:cNvGraphicFramePr/>
          <p:nvPr/>
        </p:nvGraphicFramePr>
        <p:xfrm>
          <a:off x="1763688" y="1844824"/>
          <a:ext cx="568863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3018753" y="2742019"/>
            <a:ext cx="1481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University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(22)</a:t>
            </a:r>
            <a:endParaRPr lang="fr-F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85520" y="2564904"/>
            <a:ext cx="16001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Breeding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Companies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       (11)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0311" y="4254954"/>
            <a:ext cx="25827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Academic</a:t>
            </a:r>
            <a:r>
              <a:rPr lang="fr-FR" sz="2400" b="1" dirty="0" smtClean="0"/>
              <a:t> </a:t>
            </a:r>
            <a:r>
              <a:rPr lang="fr-FR" sz="2400" b="1" dirty="0" err="1" smtClean="0">
                <a:solidFill>
                  <a:schemeClr val="bg1">
                    <a:lumMod val="95000"/>
                  </a:schemeClr>
                </a:solidFill>
              </a:rPr>
              <a:t>research</a:t>
            </a:r>
            <a:endParaRPr lang="fr-FR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   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Institutes </a:t>
            </a:r>
          </a:p>
          <a:p>
            <a:r>
              <a:rPr lang="fr-FR" sz="2400" b="1" dirty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fr-FR" sz="2400" b="1" dirty="0" smtClean="0">
                <a:solidFill>
                  <a:schemeClr val="bg1">
                    <a:lumMod val="95000"/>
                  </a:schemeClr>
                </a:solidFill>
              </a:rPr>
              <a:t>(22)</a:t>
            </a:r>
          </a:p>
        </p:txBody>
      </p:sp>
      <p:grpSp>
        <p:nvGrpSpPr>
          <p:cNvPr id="2" name="Groupe 10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8365430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  The Network					Partners	</a:t>
              </a:r>
            </a:p>
          </p:txBody>
        </p:sp>
        <p:cxnSp>
          <p:nvCxnSpPr>
            <p:cNvPr id="13" name="Connecteur droit 12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SUSTAINCROP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724128" y="1556792"/>
            <a:ext cx="2160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Breeding and engineering for resistance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123728" y="1628800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Rapid advances in </a:t>
            </a:r>
          </a:p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plant pathology</a:t>
            </a:r>
            <a:endParaRPr lang="fr-F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56176" y="5517232"/>
            <a:ext cx="1682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 smtClean="0">
                <a:solidFill>
                  <a:schemeClr val="accent3">
                    <a:lumMod val="50000"/>
                  </a:schemeClr>
                </a:solidFill>
              </a:rPr>
              <a:t>Effector</a:t>
            </a: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 biology</a:t>
            </a:r>
            <a:endParaRPr lang="fr-F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5301208"/>
            <a:ext cx="5076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Massive sequencing  of plant and</a:t>
            </a:r>
          </a:p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 pathogen  genomes</a:t>
            </a:r>
          </a:p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fr-F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2" name="Picture 1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76256" y="2276872"/>
            <a:ext cx="21177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2009" y="1772816"/>
            <a:ext cx="2051719" cy="1339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27" descr="nature08358-f3"/>
          <p:cNvPicPr>
            <a:picLocks noChangeAspect="1" noChangeArrowheads="1"/>
          </p:cNvPicPr>
          <p:nvPr/>
        </p:nvPicPr>
        <p:blipFill>
          <a:blip r:embed="rId2" cstate="print"/>
          <a:srcRect t="51529" b="18984"/>
          <a:stretch>
            <a:fillRect/>
          </a:stretch>
        </p:blipFill>
        <p:spPr bwMode="auto">
          <a:xfrm>
            <a:off x="6156176" y="4509120"/>
            <a:ext cx="3219450" cy="1033521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>
          <a:xfrm>
            <a:off x="1018362" y="653951"/>
            <a:ext cx="73343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Bring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together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multiple disciplines and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overcome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fragmentation of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research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communities</a:t>
            </a:r>
            <a:r>
              <a:rPr lang="fr-FR" sz="2400" b="1" dirty="0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 and </a:t>
            </a:r>
            <a:r>
              <a:rPr lang="fr-FR" sz="2400" b="1" dirty="0" err="1" smtClean="0">
                <a:solidFill>
                  <a:srgbClr val="1F497D"/>
                </a:solidFill>
                <a:ea typeface="Times New Roman" pitchFamily="18" charset="0"/>
                <a:cs typeface="Times New Roman" pitchFamily="18" charset="0"/>
              </a:rPr>
              <a:t>approaches</a:t>
            </a:r>
            <a:endParaRPr lang="fr-FR" sz="2400" b="1" dirty="0">
              <a:solidFill>
                <a:srgbClr val="1F497D"/>
              </a:solidFill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3" cy="954107"/>
            <a:chOff x="-72008" y="0"/>
            <a:chExt cx="9324528" cy="1087974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5223217" cy="10879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b="1" smtClean="0">
                  <a:solidFill>
                    <a:srgbClr val="1F497D"/>
                  </a:solidFill>
                </a:rPr>
                <a:t>Dissimination </a:t>
              </a:r>
              <a:r>
                <a:rPr lang="en-US" sz="2800" b="1">
                  <a:solidFill>
                    <a:srgbClr val="1F497D"/>
                  </a:solidFill>
                </a:rPr>
                <a:t>and Communication</a:t>
              </a:r>
            </a:p>
            <a:p>
              <a:r>
                <a:rPr lang="en-US" sz="2800" smtClean="0">
                  <a:solidFill>
                    <a:schemeClr val="tx2"/>
                  </a:solidFill>
                </a:rPr>
                <a:t>	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70496" y="548680"/>
            <a:ext cx="879399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 smtClean="0">
                <a:solidFill>
                  <a:srgbClr val="1F497D"/>
                </a:solidFill>
              </a:rPr>
              <a:t>Communication in the Network</a:t>
            </a: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Website – </a:t>
            </a:r>
            <a:r>
              <a:rPr lang="en-US" sz="2000" dirty="0" smtClean="0">
                <a:solidFill>
                  <a:srgbClr val="1F497D"/>
                </a:solidFill>
              </a:rPr>
              <a:t>hosted by INRA and </a:t>
            </a:r>
            <a:r>
              <a:rPr lang="en-US" sz="2000" dirty="0" err="1" smtClean="0">
                <a:solidFill>
                  <a:srgbClr val="1F497D"/>
                </a:solidFill>
              </a:rPr>
              <a:t>developped</a:t>
            </a:r>
            <a:r>
              <a:rPr lang="en-US" sz="2000" dirty="0" smtClean="0">
                <a:solidFill>
                  <a:srgbClr val="1F497D"/>
                </a:solidFill>
              </a:rPr>
              <a:t> with EZ-publish</a:t>
            </a: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	   </a:t>
            </a:r>
            <a:r>
              <a:rPr lang="en-US" sz="2000" dirty="0" smtClean="0">
                <a:solidFill>
                  <a:srgbClr val="1F497D"/>
                </a:solidFill>
              </a:rPr>
              <a:t>website coordinator N. </a:t>
            </a:r>
            <a:r>
              <a:rPr lang="en-US" sz="2000" dirty="0" err="1" smtClean="0">
                <a:solidFill>
                  <a:srgbClr val="1F497D"/>
                </a:solidFill>
              </a:rPr>
              <a:t>Peeters</a:t>
            </a:r>
            <a:r>
              <a:rPr lang="en-US" sz="2000" dirty="0" smtClean="0">
                <a:solidFill>
                  <a:srgbClr val="1F497D"/>
                </a:solidFill>
              </a:rPr>
              <a:t> (FR)</a:t>
            </a:r>
          </a:p>
          <a:p>
            <a:pPr lvl="0"/>
            <a:endParaRPr lang="en-US" sz="2000" dirty="0" smtClean="0">
              <a:solidFill>
                <a:srgbClr val="1F497D"/>
              </a:solidFill>
            </a:endParaRPr>
          </a:p>
          <a:p>
            <a:pPr lvl="0"/>
            <a:endParaRPr lang="en-US" sz="2400" b="1" dirty="0" smtClean="0">
              <a:solidFill>
                <a:srgbClr val="1F497D"/>
              </a:solidFill>
            </a:endParaRPr>
          </a:p>
          <a:p>
            <a:endParaRPr lang="en-US" sz="2400" b="1" u="sng" dirty="0" smtClean="0">
              <a:solidFill>
                <a:srgbClr val="1F497D"/>
              </a:solidFill>
            </a:endParaRPr>
          </a:p>
          <a:p>
            <a:r>
              <a:rPr lang="en-US" sz="2400" b="1" u="sng" dirty="0" smtClean="0">
                <a:solidFill>
                  <a:srgbClr val="1F497D"/>
                </a:solidFill>
              </a:rPr>
              <a:t>Communication of the Network</a:t>
            </a: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Website</a:t>
            </a:r>
          </a:p>
          <a:p>
            <a:pPr lvl="0"/>
            <a:endParaRPr lang="en-US" sz="2000" b="1" dirty="0" smtClean="0">
              <a:solidFill>
                <a:srgbClr val="1F497D"/>
              </a:solidFill>
            </a:endParaRP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Flyers, Poster</a:t>
            </a:r>
          </a:p>
          <a:p>
            <a:pPr lvl="0"/>
            <a:endParaRPr lang="en-US" sz="2000" b="1" dirty="0" smtClean="0">
              <a:solidFill>
                <a:srgbClr val="1F497D"/>
              </a:solidFill>
            </a:endParaRP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Publications </a:t>
            </a:r>
            <a:r>
              <a:rPr lang="en-US" sz="2000" dirty="0" smtClean="0">
                <a:solidFill>
                  <a:srgbClr val="1F497D"/>
                </a:solidFill>
              </a:rPr>
              <a:t>(joint publications between groups of SUSTAIN, </a:t>
            </a:r>
            <a:r>
              <a:rPr lang="en-US" sz="2000" b="1" dirty="0" smtClean="0">
                <a:solidFill>
                  <a:srgbClr val="1F497D"/>
                </a:solidFill>
              </a:rPr>
              <a:t>acknowledge support by COST grant FA1208!</a:t>
            </a:r>
            <a:r>
              <a:rPr lang="en-US" sz="2000" dirty="0" smtClean="0">
                <a:solidFill>
                  <a:srgbClr val="1F497D"/>
                </a:solidFill>
              </a:rPr>
              <a:t>) 	</a:t>
            </a:r>
            <a:r>
              <a:rPr lang="en-US" sz="2000" b="1" dirty="0" smtClean="0">
                <a:solidFill>
                  <a:srgbClr val="FF0000"/>
                </a:solidFill>
              </a:rPr>
              <a:t>SCIENTIFIC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REPORTING  - Beginning 2015</a:t>
            </a:r>
          </a:p>
          <a:p>
            <a:pPr lvl="0"/>
            <a:endParaRPr lang="en-US" sz="2000" b="1" dirty="0" smtClean="0">
              <a:solidFill>
                <a:srgbClr val="FF0000"/>
              </a:solidFill>
            </a:endParaRPr>
          </a:p>
          <a:p>
            <a:pPr lvl="0"/>
            <a:r>
              <a:rPr lang="en-US" sz="2000" b="1" dirty="0">
                <a:solidFill>
                  <a:srgbClr val="1F497D"/>
                </a:solidFill>
              </a:rPr>
              <a:t>Positioning Paper, Special Issues in Scientific Journals</a:t>
            </a:r>
            <a:endParaRPr lang="en-US" sz="2000" b="1" dirty="0" smtClean="0">
              <a:solidFill>
                <a:srgbClr val="1F497D"/>
              </a:solidFill>
            </a:endParaRPr>
          </a:p>
          <a:p>
            <a:pPr lvl="0"/>
            <a:endParaRPr lang="en-US" sz="2000" b="1" dirty="0" smtClean="0">
              <a:solidFill>
                <a:srgbClr val="1F497D"/>
              </a:solidFill>
            </a:endParaRPr>
          </a:p>
          <a:p>
            <a:pPr lvl="0"/>
            <a:r>
              <a:rPr lang="en-US" sz="2000" b="1" dirty="0" smtClean="0">
                <a:solidFill>
                  <a:srgbClr val="1F497D"/>
                </a:solidFill>
              </a:rPr>
              <a:t>Conferences, Meetings, Workshops</a:t>
            </a:r>
          </a:p>
        </p:txBody>
      </p:sp>
    </p:spTree>
    <p:extLst>
      <p:ext uri="{BB962C8B-B14F-4D97-AF65-F5344CB8AC3E}">
        <p14:creationId xmlns:p14="http://schemas.microsoft.com/office/powerpoint/2010/main" val="41177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55426A"/>
                </a:solidFill>
              </a:rPr>
              <a:t>SUSTAIN</a:t>
            </a:r>
            <a:endParaRPr lang="en-US">
              <a:solidFill>
                <a:srgbClr val="55426A"/>
              </a:solidFill>
            </a:endParaRPr>
          </a:p>
        </p:txBody>
      </p:sp>
      <p:cxnSp>
        <p:nvCxnSpPr>
          <p:cNvPr id="24" name="Connecteur droit 23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e 24"/>
          <p:cNvGrpSpPr/>
          <p:nvPr/>
        </p:nvGrpSpPr>
        <p:grpSpPr>
          <a:xfrm>
            <a:off x="-72008" y="1"/>
            <a:ext cx="9468544" cy="954107"/>
            <a:chOff x="-72008" y="0"/>
            <a:chExt cx="9324528" cy="1087974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5637572" cy="10879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chemeClr val="tx2"/>
                  </a:solidFill>
                </a:rPr>
                <a:t>Instruments and Activities 			   	</a:t>
              </a:r>
            </a:p>
          </p:txBody>
        </p:sp>
        <p:cxnSp>
          <p:nvCxnSpPr>
            <p:cNvPr id="27" name="Connecteur droit 26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539552" y="796062"/>
            <a:ext cx="3675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chemeClr val="tx2"/>
                </a:solidFill>
              </a:rPr>
              <a:t>Short term Scientific Missions (STSM)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9552" y="1988840"/>
            <a:ext cx="447205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Meetings and Conferences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Annual Conference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Smaller meetings/Workshops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Workshops/Sessions in Conferences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Training Schools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6055907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b="1" dirty="0">
                  <a:solidFill>
                    <a:srgbClr val="1F497D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Short term scientific missions (STSMs)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179512" y="476672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days to 3 months, </a:t>
            </a:r>
          </a:p>
          <a:p>
            <a:pPr lvl="0"/>
            <a:r>
              <a:rPr lang="en-US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Grant of max 2500 € for exchange between labs form 2 SUSTAIN countries (500€ for travelling + daily allowance, no money for experiments!)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calls/year (October/May)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6-8 STSMs/call </a:t>
            </a:r>
          </a:p>
          <a:p>
            <a:pPr lvl="0"/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Until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now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14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STSMs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funded</a:t>
            </a:r>
            <a:endParaRPr lang="fr-FR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Budget 2013/14	14 k€ for 8 STSM</a:t>
            </a:r>
            <a:endParaRPr lang="en-US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Budget 16 k€/year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 Coordinator: Prof. </a:t>
            </a:r>
            <a:r>
              <a:rPr lang="en-US" sz="16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Lieve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Gheysen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(BE)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 Committee for the evaluation of applications: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Chair, Vice-Chair, STSM Coordinator , WG leaders, …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report compulsory! Please </a:t>
            </a:r>
            <a:r>
              <a:rPr lang="en-US" sz="1600" b="1" dirty="0" smtClean="0">
                <a:solidFill>
                  <a:srgbClr val="FF0000"/>
                </a:solidFill>
              </a:rPr>
              <a:t>acknowledge </a:t>
            </a:r>
            <a:r>
              <a:rPr lang="en-US" sz="1600" b="1" dirty="0">
                <a:solidFill>
                  <a:srgbClr val="FF0000"/>
                </a:solidFill>
              </a:rPr>
              <a:t>support by COST grant FA1208!</a:t>
            </a:r>
            <a:endParaRPr lang="en-US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Applications of early stage researchers will be encouraged!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1600" b="1" baseline="300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call: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deadline 2 November, </a:t>
            </a:r>
          </a:p>
          <a:p>
            <a:pPr lvl="0"/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STSM January to May 2014!</a:t>
            </a:r>
            <a:endParaRPr lang="en-US" sz="16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48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6055907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b="1" dirty="0">
                  <a:solidFill>
                    <a:srgbClr val="1F497D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Short term scientific missions (STSMs)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1" t="13556" r="21125" b="29333"/>
          <a:stretch/>
        </p:blipFill>
        <p:spPr bwMode="auto">
          <a:xfrm>
            <a:off x="755576" y="764704"/>
            <a:ext cx="680085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1560" y="5877272"/>
            <a:ext cx="2016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Total budget 14 k€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43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6884</TotalTime>
  <Words>1028</Words>
  <Application>Microsoft Office PowerPoint</Application>
  <PresentationFormat>Affichage à l'écran (4:3)</PresentationFormat>
  <Paragraphs>304</Paragraphs>
  <Slides>27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master</dc:creator>
  <cp:lastModifiedBy>kroj</cp:lastModifiedBy>
  <cp:revision>260</cp:revision>
  <dcterms:created xsi:type="dcterms:W3CDTF">2012-09-24T20:30:23Z</dcterms:created>
  <dcterms:modified xsi:type="dcterms:W3CDTF">2017-05-29T14:19:28Z</dcterms:modified>
</cp:coreProperties>
</file>