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55" r:id="rId3"/>
    <p:sldId id="324" r:id="rId4"/>
    <p:sldId id="310" r:id="rId5"/>
    <p:sldId id="323" r:id="rId6"/>
    <p:sldId id="287" r:id="rId7"/>
    <p:sldId id="261" r:id="rId8"/>
    <p:sldId id="334" r:id="rId9"/>
    <p:sldId id="350" r:id="rId10"/>
    <p:sldId id="311" r:id="rId11"/>
    <p:sldId id="339" r:id="rId12"/>
    <p:sldId id="307" r:id="rId13"/>
    <p:sldId id="340" r:id="rId14"/>
    <p:sldId id="297" r:id="rId15"/>
    <p:sldId id="352" r:id="rId16"/>
    <p:sldId id="353" r:id="rId17"/>
    <p:sldId id="348" r:id="rId18"/>
    <p:sldId id="356" r:id="rId19"/>
    <p:sldId id="354" r:id="rId20"/>
    <p:sldId id="349" r:id="rId21"/>
    <p:sldId id="344" r:id="rId22"/>
    <p:sldId id="312" r:id="rId23"/>
  </p:sldIdLst>
  <p:sldSz cx="9144000" cy="6858000" type="screen4x3"/>
  <p:notesSz cx="6662738" cy="9906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ster" initials="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426A"/>
    <a:srgbClr val="003399"/>
    <a:srgbClr val="1E497E"/>
    <a:srgbClr val="898989"/>
    <a:srgbClr val="FFFFCC"/>
    <a:srgbClr val="009900"/>
    <a:srgbClr val="FFFF99"/>
    <a:srgbClr val="FF3300"/>
    <a:srgbClr val="003300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94" autoAdjust="0"/>
    <p:restoredTop sz="88576" autoAdjust="0"/>
  </p:normalViewPr>
  <p:slideViewPr>
    <p:cSldViewPr>
      <p:cViewPr>
        <p:scale>
          <a:sx n="90" d="100"/>
          <a:sy n="90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11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cat>
            <c:strRef>
              <c:f>Feuil1!$A$1:$A$3</c:f>
              <c:strCache>
                <c:ptCount val="3"/>
                <c:pt idx="0">
                  <c:v>University</c:v>
                </c:pt>
                <c:pt idx="1">
                  <c:v>Academic research Institutes</c:v>
                </c:pt>
                <c:pt idx="2">
                  <c:v>Breeding Companies</c:v>
                </c:pt>
              </c:strCache>
            </c:strRef>
          </c:cat>
          <c:val>
            <c:numRef>
              <c:f>Feuil1!$B$1:$B$3</c:f>
              <c:numCache>
                <c:formatCode>General</c:formatCode>
                <c:ptCount val="3"/>
                <c:pt idx="0">
                  <c:v>10</c:v>
                </c:pt>
                <c:pt idx="1">
                  <c:v>14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11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cat>
            <c:strRef>
              <c:f>Feuil1!$A$1:$A$3</c:f>
              <c:strCache>
                <c:ptCount val="3"/>
                <c:pt idx="0">
                  <c:v>University</c:v>
                </c:pt>
                <c:pt idx="1">
                  <c:v>Academic research Institutes</c:v>
                </c:pt>
                <c:pt idx="2">
                  <c:v>Breeding Companies</c:v>
                </c:pt>
              </c:strCache>
            </c:strRef>
          </c:cat>
          <c:val>
            <c:numRef>
              <c:f>Feuil1!$B$1:$B$3</c:f>
              <c:numCache>
                <c:formatCode>General</c:formatCode>
                <c:ptCount val="3"/>
                <c:pt idx="0">
                  <c:v>10</c:v>
                </c:pt>
                <c:pt idx="1">
                  <c:v>14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D0F40-B925-8B4B-9501-278AFE21EC2A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E10C1-9E18-1643-BE25-79C13C0FF90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591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035E9-11C8-4BA4-B8B1-805C72AC3846}" type="datetimeFigureOut">
              <a:rPr lang="fr-FR" smtClean="0"/>
              <a:pPr/>
              <a:t>29/05/2017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274" y="4705350"/>
            <a:ext cx="533019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401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26614-7B85-470F-8B2C-FCA4904FB0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56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26614-7B85-470F-8B2C-FCA4904FB0C6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26614-7B85-470F-8B2C-FCA4904FB0C6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26614-7B85-470F-8B2C-FCA4904FB0C6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26614-7B85-470F-8B2C-FCA4904FB0C6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26614-7B85-470F-8B2C-FCA4904FB0C6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A31A-44F8-9D45-B938-CC6A7C5DA7A8}" type="datetime1">
              <a:rPr lang="nl-NL" smtClean="0"/>
              <a:pPr/>
              <a:t>29-5-2017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SUSTAINCROP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5258-3726-4AB1-9393-328EE536E3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72F0-625E-9F4A-910E-D4CF028C743E}" type="datetime1">
              <a:rPr lang="nl-NL" smtClean="0"/>
              <a:pPr/>
              <a:t>29-5-2017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SUSTAINCROP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5258-3726-4AB1-9393-328EE536E3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D91E-4AE8-C649-B492-AE703779688C}" type="datetime1">
              <a:rPr lang="nl-NL" smtClean="0"/>
              <a:pPr/>
              <a:t>29-5-2017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SUSTAINCROP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5258-3726-4AB1-9393-328EE536E3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30028" y="6342898"/>
            <a:ext cx="570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b="0" smtClean="0">
                <a:solidFill>
                  <a:prstClr val="black">
                    <a:tint val="75000"/>
                  </a:prstClr>
                </a:solidFill>
                <a:effectLst/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de-DE" b="0">
              <a:solidFill>
                <a:prstClr val="black">
                  <a:tint val="75000"/>
                </a:prstClr>
              </a:solidFill>
              <a:effectLst/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2" y="6223000"/>
            <a:ext cx="4572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82700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3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3400">
                <a:solidFill>
                  <a:schemeClr val="accent2"/>
                </a:solidFill>
              </a:defRPr>
            </a:lvl1pPr>
            <a:lvl2pPr marL="742950" indent="-285750">
              <a:buFont typeface="Arial"/>
              <a:buChar char="•"/>
              <a:defRPr sz="3400">
                <a:solidFill>
                  <a:schemeClr val="accent2"/>
                </a:solidFill>
              </a:defRPr>
            </a:lvl2pPr>
            <a:lvl3pPr marL="1143000" indent="-228600">
              <a:buFont typeface="Arial"/>
              <a:buChar char="•"/>
              <a:defRPr sz="34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3400">
                <a:solidFill>
                  <a:schemeClr val="accent2"/>
                </a:solidFill>
              </a:defRPr>
            </a:lvl4pPr>
            <a:lvl5pPr marL="2057400" indent="-228600">
              <a:buFont typeface="Arial"/>
              <a:buChar char="•"/>
              <a:defRPr sz="3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76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14B5-FD85-6F43-9461-885896A714F8}" type="datetime1">
              <a:rPr lang="nl-NL" smtClean="0"/>
              <a:pPr/>
              <a:t>29-5-2017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SUSTAINCROP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5258-3726-4AB1-9393-328EE536E3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84DF-A8A6-674D-9736-CE0724FB062D}" type="datetime1">
              <a:rPr lang="nl-NL" smtClean="0"/>
              <a:pPr/>
              <a:t>29-5-2017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SUSTAINCROP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5258-3726-4AB1-9393-328EE536E3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850-4A65-B446-8D3C-254A47C02B9E}" type="datetime1">
              <a:rPr lang="nl-NL" smtClean="0"/>
              <a:pPr/>
              <a:t>29-5-2017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SUSTAINCROP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5258-3726-4AB1-9393-328EE536E3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1CC5-F333-0844-B8AF-5373EBCE877F}" type="datetime1">
              <a:rPr lang="nl-NL" smtClean="0"/>
              <a:pPr/>
              <a:t>29-5-2017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SUSTAINCROP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5258-3726-4AB1-9393-328EE536E3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4D28-361D-D14D-9846-05FD67B3625A}" type="datetime1">
              <a:rPr lang="nl-NL" smtClean="0"/>
              <a:pPr/>
              <a:t>29-5-2017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SUSTAINCROP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5258-3726-4AB1-9393-328EE536E3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1E0C-5093-0A4E-B5D3-F6830EFF30C0}" type="datetime1">
              <a:rPr lang="nl-NL" smtClean="0"/>
              <a:pPr/>
              <a:t>29-5-2017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SUSTAINCROP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5258-3726-4AB1-9393-328EE536E3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1B98-150E-8343-BA8A-17171F42E8E7}" type="datetime1">
              <a:rPr lang="nl-NL" smtClean="0"/>
              <a:pPr/>
              <a:t>29-5-2017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SUSTAINCROP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5258-3726-4AB1-9393-328EE536E3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8E04-8036-9144-A48F-AB4DED0D0422}" type="datetime1">
              <a:rPr lang="nl-NL" smtClean="0"/>
              <a:pPr/>
              <a:t>29-5-2017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SUSTAINCROP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5258-3726-4AB1-9393-328EE536E3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B1697-B212-CC44-B4DF-3410A1DDF3E9}" type="datetime1">
              <a:rPr lang="nl-NL" smtClean="0"/>
              <a:pPr/>
              <a:t>29-5-2017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rgbClr val="1F497D"/>
                </a:solidFill>
              </a:defRPr>
            </a:lvl1pPr>
          </a:lstStyle>
          <a:p>
            <a:r>
              <a:rPr lang="fr-FR" smtClean="0"/>
              <a:t>SUSTAINCROP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95258-3726-4AB1-9393-328EE536E3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9.jpeg"/><Relationship Id="rId4" Type="http://schemas.openxmlformats.org/officeDocument/2006/relationships/image" Target="../media/image24.png"/><Relationship Id="rId9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6244" y="-99392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3200" dirty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Pathogen-informed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strategies for sustainable broad-spectrum crop resistance</a:t>
            </a:r>
          </a:p>
          <a:p>
            <a:pPr algn="ctr"/>
            <a:endParaRPr lang="fr-FR" sz="2800" b="1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fr-FR" sz="3600" b="1" dirty="0" smtClean="0">
                <a:solidFill>
                  <a:srgbClr val="0070C0"/>
                </a:solidFill>
                <a:cs typeface="Times New Roman" pitchFamily="18" charset="0"/>
              </a:rPr>
              <a:t>SUSTAIN</a:t>
            </a:r>
            <a:endParaRPr lang="fr-FR" sz="3600" b="1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fr-FR" sz="28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fr-FR" sz="28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COST Action FA 1208</a:t>
            </a:r>
            <a:endParaRPr lang="fr-FR" sz="28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83568" y="5301208"/>
            <a:ext cx="89274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dirty="0" smtClean="0">
                <a:solidFill>
                  <a:srgbClr val="009900"/>
                </a:solidFill>
                <a:latin typeface="+mj-lt"/>
              </a:rPr>
              <a:t>Chair		Thomas </a:t>
            </a:r>
            <a:r>
              <a:rPr lang="fr-FR" dirty="0" err="1" smtClean="0">
                <a:solidFill>
                  <a:srgbClr val="009900"/>
                </a:solidFill>
                <a:latin typeface="+mj-lt"/>
              </a:rPr>
              <a:t>Kroj</a:t>
            </a:r>
            <a:r>
              <a:rPr lang="fr-FR" dirty="0" smtClean="0">
                <a:solidFill>
                  <a:srgbClr val="009900"/>
                </a:solidFill>
                <a:latin typeface="+mj-lt"/>
              </a:rPr>
              <a:t>, </a:t>
            </a:r>
            <a:r>
              <a:rPr lang="fr-FR" dirty="0">
                <a:solidFill>
                  <a:srgbClr val="009900"/>
                </a:solidFill>
                <a:latin typeface="+mj-lt"/>
              </a:rPr>
              <a:t>INRA, </a:t>
            </a:r>
            <a:r>
              <a:rPr lang="fr-FR" dirty="0" smtClean="0">
                <a:solidFill>
                  <a:srgbClr val="009900"/>
                </a:solidFill>
                <a:latin typeface="+mj-lt"/>
              </a:rPr>
              <a:t>Montpellier, France</a:t>
            </a:r>
          </a:p>
          <a:p>
            <a:pPr eaLnBrk="1" hangingPunct="1"/>
            <a:r>
              <a:rPr lang="fr-FR" smtClean="0">
                <a:solidFill>
                  <a:srgbClr val="009900"/>
                </a:solidFill>
                <a:latin typeface="+mj-lt"/>
              </a:rPr>
              <a:t>Co-Chair	</a:t>
            </a:r>
            <a:r>
              <a:rPr lang="fr-FR" dirty="0" err="1" smtClean="0">
                <a:solidFill>
                  <a:srgbClr val="009900"/>
                </a:solidFill>
                <a:latin typeface="+mj-lt"/>
              </a:rPr>
              <a:t>Aska</a:t>
            </a:r>
            <a:r>
              <a:rPr lang="fr-FR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fr-FR" dirty="0" err="1" smtClean="0">
                <a:solidFill>
                  <a:srgbClr val="009900"/>
                </a:solidFill>
                <a:latin typeface="+mj-lt"/>
              </a:rPr>
              <a:t>Goverse</a:t>
            </a:r>
            <a:r>
              <a:rPr lang="fr-FR" dirty="0" smtClean="0">
                <a:solidFill>
                  <a:srgbClr val="009900"/>
                </a:solidFill>
                <a:latin typeface="+mj-lt"/>
              </a:rPr>
              <a:t>, Wageningen </a:t>
            </a:r>
            <a:r>
              <a:rPr lang="fr-FR" dirty="0" err="1" smtClean="0">
                <a:solidFill>
                  <a:srgbClr val="009900"/>
                </a:solidFill>
                <a:latin typeface="+mj-lt"/>
              </a:rPr>
              <a:t>University</a:t>
            </a:r>
            <a:r>
              <a:rPr lang="fr-FR" dirty="0" smtClean="0">
                <a:solidFill>
                  <a:srgbClr val="009900"/>
                </a:solidFill>
                <a:latin typeface="+mj-lt"/>
              </a:rPr>
              <a:t>, The </a:t>
            </a:r>
            <a:r>
              <a:rPr lang="fr-FR" dirty="0" err="1" smtClean="0">
                <a:solidFill>
                  <a:srgbClr val="009900"/>
                </a:solidFill>
                <a:latin typeface="+mj-lt"/>
              </a:rPr>
              <a:t>Netherlands</a:t>
            </a:r>
            <a:endParaRPr lang="fr-FR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576064" y="64440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 err="1" smtClean="0">
                <a:latin typeface="+mj-lt"/>
                <a:cs typeface="Times New Roman" pitchFamily="18" charset="0"/>
              </a:rPr>
              <a:t>Birnam</a:t>
            </a:r>
            <a:r>
              <a:rPr lang="fr-FR" dirty="0" smtClean="0">
                <a:latin typeface="+mj-lt"/>
                <a:cs typeface="Times New Roman" pitchFamily="18" charset="0"/>
              </a:rPr>
              <a:t> , 10</a:t>
            </a:r>
            <a:r>
              <a:rPr lang="fr-FR" baseline="30000" dirty="0" smtClean="0">
                <a:latin typeface="+mj-lt"/>
                <a:cs typeface="Times New Roman" pitchFamily="18" charset="0"/>
              </a:rPr>
              <a:t>th</a:t>
            </a:r>
            <a:r>
              <a:rPr lang="fr-FR" dirty="0" smtClean="0">
                <a:latin typeface="+mj-lt"/>
                <a:cs typeface="Times New Roman" pitchFamily="18" charset="0"/>
              </a:rPr>
              <a:t> </a:t>
            </a:r>
            <a:r>
              <a:rPr lang="fr-FR" dirty="0">
                <a:latin typeface="+mj-lt"/>
                <a:cs typeface="Times New Roman" pitchFamily="18" charset="0"/>
              </a:rPr>
              <a:t>of </a:t>
            </a:r>
            <a:r>
              <a:rPr lang="fr-FR" dirty="0" err="1" smtClean="0">
                <a:latin typeface="+mj-lt"/>
                <a:cs typeface="Times New Roman" pitchFamily="18" charset="0"/>
              </a:rPr>
              <a:t>October</a:t>
            </a:r>
            <a:r>
              <a:rPr lang="fr-FR" dirty="0" smtClean="0">
                <a:latin typeface="+mj-lt"/>
                <a:cs typeface="Times New Roman" pitchFamily="18" charset="0"/>
              </a:rPr>
              <a:t> 2013</a:t>
            </a:r>
            <a:endParaRPr lang="fr-FR" dirty="0">
              <a:latin typeface="+mj-lt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16824"/>
            <a:ext cx="8990541" cy="139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27" descr="nature08358-f3"/>
          <p:cNvPicPr>
            <a:picLocks noChangeAspect="1" noChangeArrowheads="1"/>
          </p:cNvPicPr>
          <p:nvPr/>
        </p:nvPicPr>
        <p:blipFill>
          <a:blip r:embed="rId2" cstate="print"/>
          <a:srcRect r="5906" b="51529"/>
          <a:stretch>
            <a:fillRect/>
          </a:stretch>
        </p:blipFill>
        <p:spPr bwMode="auto">
          <a:xfrm>
            <a:off x="-36512" y="3602229"/>
            <a:ext cx="3029521" cy="1698979"/>
          </a:xfrm>
          <a:prstGeom prst="rect">
            <a:avLst/>
          </a:prstGeom>
          <a:noFill/>
        </p:spPr>
      </p:pic>
      <p:graphicFrame>
        <p:nvGraphicFramePr>
          <p:cNvPr id="6" name="Graphique 5"/>
          <p:cNvGraphicFramePr/>
          <p:nvPr/>
        </p:nvGraphicFramePr>
        <p:xfrm>
          <a:off x="1763688" y="1844824"/>
          <a:ext cx="568863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3018753" y="2742019"/>
            <a:ext cx="14812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chemeClr val="bg1">
                    <a:lumMod val="95000"/>
                  </a:schemeClr>
                </a:solidFill>
              </a:rPr>
              <a:t>University</a:t>
            </a:r>
            <a:endParaRPr lang="fr-FR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fr-FR" sz="2400" b="1" dirty="0" smtClean="0">
                <a:solidFill>
                  <a:schemeClr val="bg1">
                    <a:lumMod val="95000"/>
                  </a:schemeClr>
                </a:solidFill>
              </a:rPr>
              <a:t> (22)</a:t>
            </a:r>
            <a:endParaRPr lang="fr-FR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85520" y="2564904"/>
            <a:ext cx="16001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chemeClr val="bg1">
                    <a:lumMod val="95000"/>
                  </a:schemeClr>
                </a:solidFill>
              </a:rPr>
              <a:t>Breeding</a:t>
            </a:r>
            <a:endParaRPr lang="fr-FR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fr-FR" sz="2400" b="1" dirty="0" err="1" smtClean="0">
                <a:solidFill>
                  <a:schemeClr val="bg1">
                    <a:lumMod val="95000"/>
                  </a:schemeClr>
                </a:solidFill>
              </a:rPr>
              <a:t>Companies</a:t>
            </a:r>
            <a:endParaRPr lang="fr-FR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fr-FR" sz="2400" b="1" dirty="0" smtClean="0">
                <a:solidFill>
                  <a:schemeClr val="bg1">
                    <a:lumMod val="95000"/>
                  </a:schemeClr>
                </a:solidFill>
              </a:rPr>
              <a:t>        (11)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30311" y="4254954"/>
            <a:ext cx="25827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chemeClr val="bg1">
                    <a:lumMod val="95000"/>
                  </a:schemeClr>
                </a:solidFill>
              </a:rPr>
              <a:t>Academic</a:t>
            </a:r>
            <a:r>
              <a:rPr lang="fr-FR" sz="2400" b="1" dirty="0" smtClean="0"/>
              <a:t> </a:t>
            </a:r>
            <a:r>
              <a:rPr lang="fr-FR" sz="2400" b="1" dirty="0" err="1" smtClean="0">
                <a:solidFill>
                  <a:schemeClr val="bg1">
                    <a:lumMod val="95000"/>
                  </a:schemeClr>
                </a:solidFill>
              </a:rPr>
              <a:t>research</a:t>
            </a:r>
            <a:endParaRPr lang="fr-FR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fr-FR" sz="2400" b="1" dirty="0" smtClean="0">
                <a:solidFill>
                  <a:schemeClr val="bg1">
                    <a:lumMod val="95000"/>
                  </a:schemeClr>
                </a:solidFill>
              </a:rPr>
              <a:t>   </a:t>
            </a:r>
            <a:r>
              <a:rPr lang="fr-FR" sz="2400" b="1" dirty="0" smtClean="0"/>
              <a:t> </a:t>
            </a:r>
            <a:r>
              <a:rPr lang="fr-FR" sz="2400" b="1" dirty="0" smtClean="0">
                <a:solidFill>
                  <a:schemeClr val="bg1">
                    <a:lumMod val="95000"/>
                  </a:schemeClr>
                </a:solidFill>
              </a:rPr>
              <a:t>Institutes </a:t>
            </a:r>
          </a:p>
          <a:p>
            <a:r>
              <a:rPr lang="fr-FR" sz="2400" b="1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fr-FR" sz="2400" b="1" dirty="0" smtClean="0">
                <a:solidFill>
                  <a:schemeClr val="bg1">
                    <a:lumMod val="95000"/>
                  </a:schemeClr>
                </a:solidFill>
              </a:rPr>
              <a:t>(22)</a:t>
            </a:r>
          </a:p>
        </p:txBody>
      </p:sp>
      <p:grpSp>
        <p:nvGrpSpPr>
          <p:cNvPr id="2" name="Groupe 10"/>
          <p:cNvGrpSpPr/>
          <p:nvPr/>
        </p:nvGrpSpPr>
        <p:grpSpPr>
          <a:xfrm>
            <a:off x="-72008" y="1"/>
            <a:ext cx="9468544" cy="523220"/>
            <a:chOff x="-72008" y="0"/>
            <a:chExt cx="9324528" cy="596631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8365430" cy="5966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chemeClr val="tx2"/>
                  </a:solidFill>
                </a:rPr>
                <a:t>  The Network					Partners	</a:t>
              </a:r>
            </a:p>
          </p:txBody>
        </p:sp>
        <p:cxnSp>
          <p:nvCxnSpPr>
            <p:cNvPr id="13" name="Connecteur droit 12"/>
            <p:cNvCxnSpPr/>
            <p:nvPr/>
          </p:nvCxnSpPr>
          <p:spPr>
            <a:xfrm flipH="1">
              <a:off x="-72008" y="548680"/>
              <a:ext cx="9324528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00192" y="6453336"/>
            <a:ext cx="2895600" cy="365125"/>
          </a:xfrm>
        </p:spPr>
        <p:txBody>
          <a:bodyPr/>
          <a:lstStyle/>
          <a:p>
            <a:r>
              <a:rPr lang="fr-FR" dirty="0" smtClean="0">
                <a:solidFill>
                  <a:srgbClr val="55426A"/>
                </a:solidFill>
              </a:rPr>
              <a:t>SUSTAINCROP</a:t>
            </a:r>
            <a:endParaRPr lang="fr-FR" dirty="0">
              <a:solidFill>
                <a:srgbClr val="55426A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0" y="6453336"/>
            <a:ext cx="93245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724128" y="1556792"/>
            <a:ext cx="2160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Breeding and engineering for resistance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23728" y="162880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Rapid advances in </a:t>
            </a:r>
          </a:p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plant pathology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56176" y="5517232"/>
            <a:ext cx="1682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>
                <a:solidFill>
                  <a:schemeClr val="accent3">
                    <a:lumMod val="50000"/>
                  </a:schemeClr>
                </a:solidFill>
              </a:rPr>
              <a:t>Effector</a:t>
            </a:r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 biology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5301208"/>
            <a:ext cx="5076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Massive sequencing  of plant and</a:t>
            </a:r>
          </a:p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 pathogen  genomes</a:t>
            </a:r>
          </a:p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76256" y="2276872"/>
            <a:ext cx="21177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2009" y="1772816"/>
            <a:ext cx="2051719" cy="133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27" descr="nature08358-f3"/>
          <p:cNvPicPr>
            <a:picLocks noChangeAspect="1" noChangeArrowheads="1"/>
          </p:cNvPicPr>
          <p:nvPr/>
        </p:nvPicPr>
        <p:blipFill>
          <a:blip r:embed="rId2" cstate="print"/>
          <a:srcRect t="51529" b="18984"/>
          <a:stretch>
            <a:fillRect/>
          </a:stretch>
        </p:blipFill>
        <p:spPr bwMode="auto">
          <a:xfrm>
            <a:off x="6156176" y="4509120"/>
            <a:ext cx="3219450" cy="1033521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018362" y="653951"/>
            <a:ext cx="73343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Bring</a:t>
            </a:r>
            <a:r>
              <a:rPr lang="fr-FR" sz="2400" b="1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together</a:t>
            </a:r>
            <a:r>
              <a:rPr lang="fr-FR" sz="2400" b="1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 multiple disciplines and </a:t>
            </a:r>
            <a:r>
              <a:rPr lang="fr-FR" sz="2400" b="1" dirty="0" err="1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overcome</a:t>
            </a:r>
            <a:r>
              <a:rPr lang="fr-FR" sz="2400" b="1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fr-FR" sz="2400" b="1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fragmentation of </a:t>
            </a:r>
            <a:r>
              <a:rPr lang="fr-FR" sz="2400" b="1" dirty="0" err="1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research</a:t>
            </a:r>
            <a:r>
              <a:rPr lang="fr-FR" sz="2400" b="1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communities</a:t>
            </a:r>
            <a:r>
              <a:rPr lang="fr-FR" sz="2400" b="1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 and </a:t>
            </a:r>
            <a:r>
              <a:rPr lang="fr-FR" sz="2400" b="1" dirty="0" err="1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approaches</a:t>
            </a:r>
            <a:endParaRPr lang="fr-FR" sz="2400" b="1" dirty="0">
              <a:solidFill>
                <a:srgbClr val="1F497D"/>
              </a:solidFill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-72008" y="1"/>
            <a:ext cx="9468543" cy="954107"/>
            <a:chOff x="-72008" y="0"/>
            <a:chExt cx="9324528" cy="1087974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5223217" cy="10879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smtClean="0">
                  <a:solidFill>
                    <a:srgbClr val="1F497D"/>
                  </a:solidFill>
                </a:rPr>
                <a:t>Dissimination </a:t>
              </a:r>
              <a:r>
                <a:rPr lang="en-US" sz="2800" b="1">
                  <a:solidFill>
                    <a:srgbClr val="1F497D"/>
                  </a:solidFill>
                </a:rPr>
                <a:t>and Communication</a:t>
              </a:r>
            </a:p>
            <a:p>
              <a:r>
                <a:rPr lang="en-US" sz="2800" smtClean="0">
                  <a:solidFill>
                    <a:schemeClr val="tx2"/>
                  </a:solidFill>
                </a:rPr>
                <a:t>	</a:t>
              </a:r>
            </a:p>
          </p:txBody>
        </p:sp>
        <p:cxnSp>
          <p:nvCxnSpPr>
            <p:cNvPr id="11" name="Connecteur droit 10"/>
            <p:cNvCxnSpPr/>
            <p:nvPr/>
          </p:nvCxnSpPr>
          <p:spPr>
            <a:xfrm flipH="1">
              <a:off x="-72008" y="548680"/>
              <a:ext cx="9324528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00192" y="6453336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srgbClr val="55426A"/>
                </a:solidFill>
              </a:rPr>
              <a:t>SUSTAIN</a:t>
            </a:r>
            <a:endParaRPr lang="en-US">
              <a:solidFill>
                <a:srgbClr val="55426A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0" y="6453336"/>
            <a:ext cx="93245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70496" y="548680"/>
            <a:ext cx="879399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u="sng" dirty="0" smtClean="0">
                <a:solidFill>
                  <a:srgbClr val="1F497D"/>
                </a:solidFill>
              </a:rPr>
              <a:t>Communication in the Network</a:t>
            </a:r>
          </a:p>
          <a:p>
            <a:pPr lvl="0"/>
            <a:r>
              <a:rPr lang="en-US" sz="2000" b="1" dirty="0" smtClean="0">
                <a:solidFill>
                  <a:srgbClr val="1F497D"/>
                </a:solidFill>
              </a:rPr>
              <a:t>Website – </a:t>
            </a:r>
            <a:r>
              <a:rPr lang="en-US" sz="2000" dirty="0" smtClean="0">
                <a:solidFill>
                  <a:srgbClr val="1F497D"/>
                </a:solidFill>
              </a:rPr>
              <a:t>hosted by INRA and </a:t>
            </a:r>
            <a:r>
              <a:rPr lang="en-US" sz="2000" dirty="0" err="1" smtClean="0">
                <a:solidFill>
                  <a:srgbClr val="1F497D"/>
                </a:solidFill>
              </a:rPr>
              <a:t>developped</a:t>
            </a:r>
            <a:r>
              <a:rPr lang="en-US" sz="2000" dirty="0" smtClean="0">
                <a:solidFill>
                  <a:srgbClr val="1F497D"/>
                </a:solidFill>
              </a:rPr>
              <a:t> with EZ-publish</a:t>
            </a:r>
          </a:p>
          <a:p>
            <a:pPr lvl="0"/>
            <a:r>
              <a:rPr lang="en-US" sz="2000" b="1" dirty="0" smtClean="0">
                <a:solidFill>
                  <a:srgbClr val="1F497D"/>
                </a:solidFill>
              </a:rPr>
              <a:t>	   </a:t>
            </a:r>
            <a:r>
              <a:rPr lang="en-US" sz="2000" dirty="0" smtClean="0">
                <a:solidFill>
                  <a:srgbClr val="1F497D"/>
                </a:solidFill>
              </a:rPr>
              <a:t>website coordinator N. </a:t>
            </a:r>
            <a:r>
              <a:rPr lang="en-US" sz="2000" dirty="0" err="1" smtClean="0">
                <a:solidFill>
                  <a:srgbClr val="1F497D"/>
                </a:solidFill>
              </a:rPr>
              <a:t>Peeters</a:t>
            </a:r>
            <a:r>
              <a:rPr lang="en-US" sz="2000" dirty="0" smtClean="0">
                <a:solidFill>
                  <a:srgbClr val="1F497D"/>
                </a:solidFill>
              </a:rPr>
              <a:t> (FR)</a:t>
            </a:r>
          </a:p>
          <a:p>
            <a:pPr lvl="0"/>
            <a:endParaRPr lang="en-US" sz="2000" dirty="0" smtClean="0">
              <a:solidFill>
                <a:srgbClr val="1F497D"/>
              </a:solidFill>
            </a:endParaRPr>
          </a:p>
          <a:p>
            <a:pPr lvl="0"/>
            <a:endParaRPr lang="en-US" sz="2400" b="1" dirty="0" smtClean="0">
              <a:solidFill>
                <a:srgbClr val="1F497D"/>
              </a:solidFill>
            </a:endParaRPr>
          </a:p>
          <a:p>
            <a:endParaRPr lang="en-US" sz="2400" b="1" u="sng" dirty="0" smtClean="0">
              <a:solidFill>
                <a:srgbClr val="1F497D"/>
              </a:solidFill>
            </a:endParaRPr>
          </a:p>
          <a:p>
            <a:r>
              <a:rPr lang="en-US" sz="2400" b="1" u="sng" dirty="0" smtClean="0">
                <a:solidFill>
                  <a:srgbClr val="1F497D"/>
                </a:solidFill>
              </a:rPr>
              <a:t>Communication of the Network</a:t>
            </a:r>
          </a:p>
          <a:p>
            <a:pPr lvl="0"/>
            <a:r>
              <a:rPr lang="en-US" sz="2000" b="1" dirty="0" smtClean="0">
                <a:solidFill>
                  <a:srgbClr val="1F497D"/>
                </a:solidFill>
              </a:rPr>
              <a:t>Website</a:t>
            </a:r>
          </a:p>
          <a:p>
            <a:pPr lvl="0"/>
            <a:endParaRPr lang="en-US" sz="2000" b="1" dirty="0" smtClean="0">
              <a:solidFill>
                <a:srgbClr val="1F497D"/>
              </a:solidFill>
            </a:endParaRPr>
          </a:p>
          <a:p>
            <a:pPr lvl="0"/>
            <a:r>
              <a:rPr lang="en-US" sz="2000" b="1" dirty="0" smtClean="0">
                <a:solidFill>
                  <a:srgbClr val="1F497D"/>
                </a:solidFill>
              </a:rPr>
              <a:t>Flyers, Poster</a:t>
            </a:r>
          </a:p>
          <a:p>
            <a:pPr lvl="0"/>
            <a:endParaRPr lang="en-US" sz="2000" b="1" dirty="0" smtClean="0">
              <a:solidFill>
                <a:srgbClr val="1F497D"/>
              </a:solidFill>
            </a:endParaRPr>
          </a:p>
          <a:p>
            <a:pPr lvl="0"/>
            <a:r>
              <a:rPr lang="en-US" sz="2000" b="1" dirty="0" smtClean="0">
                <a:solidFill>
                  <a:srgbClr val="1F497D"/>
                </a:solidFill>
              </a:rPr>
              <a:t>Publications </a:t>
            </a:r>
            <a:r>
              <a:rPr lang="en-US" sz="2000" dirty="0" smtClean="0">
                <a:solidFill>
                  <a:srgbClr val="1F497D"/>
                </a:solidFill>
              </a:rPr>
              <a:t>(joint publications between groups of SUSTAIN, </a:t>
            </a:r>
            <a:r>
              <a:rPr lang="en-US" sz="2000" b="1" dirty="0" smtClean="0">
                <a:solidFill>
                  <a:srgbClr val="1F497D"/>
                </a:solidFill>
              </a:rPr>
              <a:t>acknowledge support by COST grant FA1208!</a:t>
            </a:r>
            <a:r>
              <a:rPr lang="en-US" sz="2000" dirty="0" smtClean="0">
                <a:solidFill>
                  <a:srgbClr val="1F497D"/>
                </a:solidFill>
              </a:rPr>
              <a:t>) 	</a:t>
            </a:r>
            <a:r>
              <a:rPr lang="en-US" sz="2000" b="1" dirty="0" smtClean="0">
                <a:solidFill>
                  <a:srgbClr val="FF0000"/>
                </a:solidFill>
              </a:rPr>
              <a:t>SCIENTIFIC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REPORTING  - Beginning 2014</a:t>
            </a:r>
          </a:p>
          <a:p>
            <a:pPr lvl="0"/>
            <a:endParaRPr lang="en-US" sz="2000" b="1" dirty="0" smtClean="0">
              <a:solidFill>
                <a:srgbClr val="FF0000"/>
              </a:solidFill>
            </a:endParaRPr>
          </a:p>
          <a:p>
            <a:pPr lvl="0"/>
            <a:r>
              <a:rPr lang="en-US" sz="2000" b="1" dirty="0">
                <a:solidFill>
                  <a:srgbClr val="1F497D"/>
                </a:solidFill>
              </a:rPr>
              <a:t>Positioning Paper, Special Issues in Scientific Journals</a:t>
            </a:r>
            <a:endParaRPr lang="en-US" sz="2000" b="1" dirty="0" smtClean="0">
              <a:solidFill>
                <a:srgbClr val="1F497D"/>
              </a:solidFill>
            </a:endParaRPr>
          </a:p>
          <a:p>
            <a:pPr lvl="0"/>
            <a:endParaRPr lang="en-US" sz="2000" b="1" dirty="0" smtClean="0">
              <a:solidFill>
                <a:srgbClr val="1F497D"/>
              </a:solidFill>
            </a:endParaRPr>
          </a:p>
          <a:p>
            <a:pPr lvl="0"/>
            <a:r>
              <a:rPr lang="en-US" sz="2000" b="1" dirty="0" smtClean="0">
                <a:solidFill>
                  <a:srgbClr val="1F497D"/>
                </a:solidFill>
              </a:rPr>
              <a:t>Conferences, Meetings, Workshops</a:t>
            </a:r>
          </a:p>
        </p:txBody>
      </p:sp>
    </p:spTree>
    <p:extLst>
      <p:ext uri="{BB962C8B-B14F-4D97-AF65-F5344CB8AC3E}">
        <p14:creationId xmlns:p14="http://schemas.microsoft.com/office/powerpoint/2010/main" val="41177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00192" y="6453336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srgbClr val="55426A"/>
                </a:solidFill>
              </a:rPr>
              <a:t>SUSTAIN</a:t>
            </a:r>
            <a:endParaRPr lang="en-US">
              <a:solidFill>
                <a:srgbClr val="55426A"/>
              </a:solidFill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H="1">
            <a:off x="0" y="6453336"/>
            <a:ext cx="93245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e 24"/>
          <p:cNvGrpSpPr/>
          <p:nvPr/>
        </p:nvGrpSpPr>
        <p:grpSpPr>
          <a:xfrm>
            <a:off x="-72008" y="1"/>
            <a:ext cx="9468544" cy="954107"/>
            <a:chOff x="-72008" y="0"/>
            <a:chExt cx="9324528" cy="108797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5637572" cy="10879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chemeClr val="tx2"/>
                  </a:solidFill>
                </a:rPr>
                <a:t>Instruments and Activities 			   	</a:t>
              </a:r>
            </a:p>
          </p:txBody>
        </p:sp>
        <p:cxnSp>
          <p:nvCxnSpPr>
            <p:cNvPr id="27" name="Connecteur droit 26"/>
            <p:cNvCxnSpPr/>
            <p:nvPr/>
          </p:nvCxnSpPr>
          <p:spPr>
            <a:xfrm flipH="1">
              <a:off x="-72008" y="548680"/>
              <a:ext cx="9324528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539552" y="796062"/>
            <a:ext cx="3675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tx2"/>
                </a:solidFill>
              </a:rPr>
              <a:t>Short term Scientific Missions (STSM)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9552" y="1988840"/>
            <a:ext cx="447205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Meetings and Conferences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	Annual Conference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	Smaller meetings/Workshops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	Workshops/Sessions in Conferences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Training Schools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-72008" y="44624"/>
            <a:ext cx="9468544" cy="523220"/>
            <a:chOff x="-72008" y="50884"/>
            <a:chExt cx="9324528" cy="596631"/>
          </a:xfrm>
        </p:grpSpPr>
        <p:sp>
          <p:nvSpPr>
            <p:cNvPr id="10" name="Rectangle 9"/>
            <p:cNvSpPr/>
            <p:nvPr/>
          </p:nvSpPr>
          <p:spPr>
            <a:xfrm>
              <a:off x="246599" y="50884"/>
              <a:ext cx="981454" cy="5966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chemeClr val="tx2"/>
                  </a:solidFill>
                </a:rPr>
                <a:t>STSM</a:t>
              </a:r>
            </a:p>
          </p:txBody>
        </p:sp>
        <p:cxnSp>
          <p:nvCxnSpPr>
            <p:cNvPr id="11" name="Connecteur droit 10"/>
            <p:cNvCxnSpPr/>
            <p:nvPr/>
          </p:nvCxnSpPr>
          <p:spPr>
            <a:xfrm flipH="1">
              <a:off x="-72008" y="548680"/>
              <a:ext cx="9324528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179512" y="764704"/>
            <a:ext cx="85689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Short term scientific missions (STSMs)</a:t>
            </a:r>
          </a:p>
          <a:p>
            <a:pPr lvl="0"/>
            <a:r>
              <a:rPr lang="en-US" sz="16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Foster collaborations, learn new techniques, …</a:t>
            </a:r>
          </a:p>
          <a:p>
            <a:pPr lvl="0"/>
            <a:r>
              <a:rPr lang="en-US" sz="16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days to 3 months, </a:t>
            </a:r>
          </a:p>
          <a:p>
            <a:pPr lvl="0"/>
            <a:r>
              <a:rPr lang="en-US" sz="16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Grant of max 2500 € for exchange between labs form 2 SUSTAIN countries (500€ for travelling + daily allowance, no money for experiments!)</a:t>
            </a:r>
          </a:p>
          <a:p>
            <a:pPr lvl="0"/>
            <a:endParaRPr lang="en-US" sz="1600" b="1" dirty="0" smtClean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b="1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calls/year (October/May)</a:t>
            </a:r>
          </a:p>
          <a:p>
            <a:pPr lvl="0"/>
            <a:r>
              <a:rPr lang="en-US" sz="1600" b="1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STSMs/call </a:t>
            </a:r>
          </a:p>
          <a:p>
            <a:pPr lvl="0"/>
            <a:endParaRPr lang="en-US" sz="1600" b="1" dirty="0" smtClean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b="1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Budget 25 k€/year</a:t>
            </a:r>
          </a:p>
          <a:p>
            <a:pPr lvl="0"/>
            <a:endParaRPr lang="en-US" sz="1600" b="1" dirty="0" smtClean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b="1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STSM Coordinator: Prof. </a:t>
            </a:r>
            <a:r>
              <a:rPr lang="en-US" sz="1600" b="1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Lieve</a:t>
            </a:r>
            <a:r>
              <a:rPr lang="en-US" sz="1600" b="1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Gheysen</a:t>
            </a:r>
            <a:r>
              <a:rPr lang="en-US" sz="1600" b="1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(BE)</a:t>
            </a:r>
          </a:p>
          <a:p>
            <a:pPr lvl="0"/>
            <a:endParaRPr lang="en-US" sz="1600" b="1" dirty="0" smtClean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b="1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STSM Committee for the evaluation of applications:</a:t>
            </a:r>
          </a:p>
          <a:p>
            <a:pPr lvl="0"/>
            <a:r>
              <a:rPr lang="en-US" sz="1600" b="1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Chair, Vice-Chair, STSM Coordinator , WG leaders, …</a:t>
            </a:r>
          </a:p>
          <a:p>
            <a:pPr lvl="0"/>
            <a:r>
              <a:rPr lang="en-US" sz="1600" b="1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report compulsory! Please </a:t>
            </a:r>
            <a:r>
              <a:rPr lang="en-US" sz="1600" b="1" dirty="0" smtClean="0">
                <a:solidFill>
                  <a:srgbClr val="FF0000"/>
                </a:solidFill>
              </a:rPr>
              <a:t>acknowledge </a:t>
            </a:r>
            <a:r>
              <a:rPr lang="en-US" sz="1600" b="1" dirty="0">
                <a:solidFill>
                  <a:srgbClr val="FF0000"/>
                </a:solidFill>
              </a:rPr>
              <a:t>support by COST grant FA1208!</a:t>
            </a:r>
            <a:endParaRPr lang="en-US" sz="16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en-US" sz="1600" b="1" dirty="0" smtClean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b="1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Applications of early stage researchers will be encouraged!</a:t>
            </a:r>
          </a:p>
          <a:p>
            <a:pPr lvl="0"/>
            <a:endParaRPr lang="en-US" sz="1600" b="1" dirty="0" smtClean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b="1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First call: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deadline 11 November, </a:t>
            </a:r>
          </a:p>
          <a:p>
            <a:pPr lvl="0"/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STSM January to May 2013!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00192" y="6453336"/>
            <a:ext cx="2895600" cy="365125"/>
          </a:xfrm>
        </p:spPr>
        <p:txBody>
          <a:bodyPr/>
          <a:lstStyle/>
          <a:p>
            <a:r>
              <a:rPr lang="fr-FR" dirty="0" smtClean="0">
                <a:solidFill>
                  <a:srgbClr val="55426A"/>
                </a:solidFill>
              </a:rPr>
              <a:t>SUSTAIN</a:t>
            </a:r>
            <a:endParaRPr lang="fr-FR" dirty="0">
              <a:solidFill>
                <a:srgbClr val="55426A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0" y="6453336"/>
            <a:ext cx="93245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64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1010345"/>
            <a:ext cx="83008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~ 2 ½ days</a:t>
            </a:r>
          </a:p>
          <a:p>
            <a:r>
              <a:rPr lang="en-US" sz="200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MC members (1 or 2 per country depending on MC decision)</a:t>
            </a:r>
          </a:p>
          <a:p>
            <a:r>
              <a:rPr lang="en-US" sz="200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- 25-40 additional COST participants (active participants giving e.g. oral presentations, ESRs encouraged)</a:t>
            </a:r>
          </a:p>
          <a:p>
            <a:r>
              <a:rPr lang="en-US" sz="200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50-70 k€/ year </a:t>
            </a:r>
            <a:endParaRPr lang="en-US" sz="200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559565"/>
            <a:ext cx="8308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Annual Conference (combined with MC meeting)</a:t>
            </a:r>
            <a:endParaRPr lang="en-US" sz="2400" b="1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-72008" y="548681"/>
            <a:ext cx="9468544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00192" y="6453336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srgbClr val="55426A"/>
                </a:solidFill>
              </a:rPr>
              <a:t>SUSTAIN</a:t>
            </a:r>
            <a:endParaRPr lang="en-US">
              <a:solidFill>
                <a:srgbClr val="55426A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0" y="6453336"/>
            <a:ext cx="93245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12" y="1"/>
            <a:ext cx="3160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   Scientific meetings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1010345"/>
            <a:ext cx="83008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~ 2 ½ days</a:t>
            </a:r>
          </a:p>
          <a:p>
            <a:r>
              <a:rPr lang="en-US" sz="200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MC members (1 or 2 per country depending on MC decision)</a:t>
            </a:r>
          </a:p>
          <a:p>
            <a:r>
              <a:rPr lang="en-US" sz="200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- 25-40 additional COST participants (active participants giving e.g. oral presentations, ESRs encouraged)</a:t>
            </a:r>
          </a:p>
          <a:p>
            <a:r>
              <a:rPr lang="en-US" sz="200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50-70 k€/ year </a:t>
            </a:r>
            <a:endParaRPr lang="en-US" sz="200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559565"/>
            <a:ext cx="8308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Annual Conference (combined with MC meeting)</a:t>
            </a:r>
            <a:endParaRPr lang="en-US" sz="2400" b="1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-72008" y="548681"/>
            <a:ext cx="9468544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00192" y="6453336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srgbClr val="55426A"/>
                </a:solidFill>
              </a:rPr>
              <a:t>SUSTAIN</a:t>
            </a:r>
            <a:endParaRPr lang="en-US">
              <a:solidFill>
                <a:srgbClr val="55426A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0" y="6453336"/>
            <a:ext cx="93245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20510" y="2924944"/>
            <a:ext cx="8167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Smaller Meetings/Dedicated Workshops</a:t>
            </a:r>
            <a:endParaRPr lang="en-US" sz="2400" b="1" dirty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512" y="328498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~ 2 days</a:t>
            </a:r>
          </a:p>
          <a:p>
            <a:pPr marL="342900" lvl="0" indent="-342900">
              <a:buFontTx/>
              <a:buChar char="-"/>
            </a:pPr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15-25 participants</a:t>
            </a:r>
          </a:p>
          <a:p>
            <a:pPr lvl="0"/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 k€/workshop</a:t>
            </a:r>
          </a:p>
          <a:p>
            <a:pPr lvl="0"/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1112" y="1"/>
            <a:ext cx="2916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Scientific meetings</a:t>
            </a:r>
          </a:p>
        </p:txBody>
      </p:sp>
    </p:spTree>
    <p:extLst>
      <p:ext uri="{BB962C8B-B14F-4D97-AF65-F5344CB8AC3E}">
        <p14:creationId xmlns:p14="http://schemas.microsoft.com/office/powerpoint/2010/main" val="12668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1010345"/>
            <a:ext cx="83008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~ 2 ½ days</a:t>
            </a:r>
          </a:p>
          <a:p>
            <a:r>
              <a:rPr lang="en-US" sz="200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MC members (1 or 2 per country depending on MC decision)</a:t>
            </a:r>
          </a:p>
          <a:p>
            <a:r>
              <a:rPr lang="en-US" sz="200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- 25-40 additional COST participants (active participants giving e.g. oral presentations, ESRs encouraged)</a:t>
            </a:r>
          </a:p>
          <a:p>
            <a:r>
              <a:rPr lang="en-US" sz="200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50-70 k€/ year </a:t>
            </a:r>
            <a:endParaRPr lang="en-US" sz="200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559565"/>
            <a:ext cx="8308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Annual Conference (combined with MC meeting)</a:t>
            </a:r>
            <a:endParaRPr lang="en-US" sz="2400" b="1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-72008" y="548681"/>
            <a:ext cx="9468544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00192" y="6453336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srgbClr val="55426A"/>
                </a:solidFill>
              </a:rPr>
              <a:t>SUSTAIN</a:t>
            </a:r>
            <a:endParaRPr lang="en-US">
              <a:solidFill>
                <a:srgbClr val="55426A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0" y="6453336"/>
            <a:ext cx="93245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20510" y="2924944"/>
            <a:ext cx="8167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Smaller Meetings/Dedicated Workshops</a:t>
            </a:r>
            <a:endParaRPr lang="en-US" sz="2400" b="1" dirty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512" y="328498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~ 2 days</a:t>
            </a:r>
          </a:p>
          <a:p>
            <a:pPr marL="342900" lvl="0" indent="-342900">
              <a:buFontTx/>
              <a:buChar char="-"/>
            </a:pPr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15-25 participants</a:t>
            </a:r>
          </a:p>
          <a:p>
            <a:pPr lvl="0"/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 k€/workshop</a:t>
            </a:r>
          </a:p>
          <a:p>
            <a:pPr lvl="0"/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283876" y="4595227"/>
            <a:ext cx="8167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Sessions or Workshops in Conferences</a:t>
            </a:r>
            <a:endParaRPr lang="en-US" sz="2400" b="1" dirty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2878" y="495526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Tx/>
              <a:buChar char="-"/>
            </a:pPr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4-6 invited speakers</a:t>
            </a:r>
          </a:p>
          <a:p>
            <a:pPr lvl="0"/>
            <a:r>
              <a:rPr lang="fr-FR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k€ </a:t>
            </a:r>
            <a:endParaRPr lang="en-US" sz="2000" dirty="0" smtClean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1112" y="1"/>
            <a:ext cx="2969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Tools </a:t>
            </a:r>
            <a:r>
              <a:rPr lang="en-US" sz="2800" dirty="0">
                <a:solidFill>
                  <a:schemeClr val="tx2"/>
                </a:solidFill>
              </a:rPr>
              <a:t>and Activities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3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/>
        </p:nvCxnSpPr>
        <p:spPr>
          <a:xfrm flipH="1">
            <a:off x="-72008" y="548681"/>
            <a:ext cx="9468544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00192" y="6453336"/>
            <a:ext cx="2895600" cy="365125"/>
          </a:xfrm>
        </p:spPr>
        <p:txBody>
          <a:bodyPr/>
          <a:lstStyle/>
          <a:p>
            <a:r>
              <a:rPr lang="fr-FR" dirty="0" smtClean="0">
                <a:solidFill>
                  <a:srgbClr val="55426A"/>
                </a:solidFill>
              </a:rPr>
              <a:t>SUSTAIN</a:t>
            </a:r>
            <a:endParaRPr lang="fr-FR" dirty="0">
              <a:solidFill>
                <a:srgbClr val="55426A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0" y="6453336"/>
            <a:ext cx="93245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79512" y="764704"/>
            <a:ext cx="8167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b="1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Training </a:t>
            </a:r>
            <a:r>
              <a:rPr lang="fr-FR" sz="2400" b="1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Schools</a:t>
            </a:r>
            <a:endParaRPr lang="fr-FR" sz="2400" b="1" dirty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1168877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 3-15 days</a:t>
            </a:r>
          </a:p>
          <a:p>
            <a:pPr marL="342900" lvl="0" indent="-342900">
              <a:buFontTx/>
              <a:buChar char="-"/>
            </a:pPr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– 25 trainees</a:t>
            </a:r>
          </a:p>
          <a:p>
            <a:pPr marL="342900" lvl="0" indent="-342900">
              <a:buFontTx/>
              <a:buChar char="-"/>
            </a:pPr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trainers</a:t>
            </a:r>
          </a:p>
          <a:p>
            <a:pPr lvl="0"/>
            <a:endParaRPr lang="en-US" sz="2000" dirty="0" smtClean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 k€/training school </a:t>
            </a:r>
          </a:p>
          <a:p>
            <a:pPr lvl="0"/>
            <a:r>
              <a:rPr lang="en-US" sz="2000" dirty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trainees grants</a:t>
            </a:r>
          </a:p>
          <a:p>
            <a:pPr lvl="0"/>
            <a:r>
              <a:rPr lang="en-US" sz="2000" dirty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re-imbursement of trainers</a:t>
            </a:r>
          </a:p>
          <a:p>
            <a:pPr lvl="0"/>
            <a:r>
              <a:rPr lang="en-US" sz="2000" dirty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local organizer support</a:t>
            </a:r>
          </a:p>
          <a:p>
            <a:pPr lvl="0"/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1112" y="1"/>
            <a:ext cx="1367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6226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FD9C72B-1FA2-49D3-8286-FD7DF47B2533}" type="slidenum">
              <a:rPr lang="en-GB"/>
              <a:pPr/>
              <a:t>18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50334" y="779214"/>
            <a:ext cx="7798875" cy="84958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sz="2800" dirty="0"/>
              <a:t>Significant </a:t>
            </a:r>
            <a:r>
              <a:rPr lang="en-GB" sz="2800" dirty="0" smtClean="0"/>
              <a:t>Highlights </a:t>
            </a:r>
            <a:r>
              <a:rPr lang="en-GB" sz="2800" dirty="0"/>
              <a:t>in Science or Networking </a:t>
            </a:r>
            <a:endParaRPr lang="en-GB" sz="2800" dirty="0" smtClean="0"/>
          </a:p>
          <a:p>
            <a:pPr algn="ctr"/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TALEN and CRIPR Training School</a:t>
            </a:r>
            <a:endParaRPr lang="en-GB" sz="2800" dirty="0"/>
          </a:p>
        </p:txBody>
      </p:sp>
      <p:sp>
        <p:nvSpPr>
          <p:cNvPr id="455686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52114" y="2180804"/>
            <a:ext cx="6304725" cy="4056508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en-US" sz="2400" dirty="0" smtClean="0"/>
              <a:t>	Dissemination of cutting edge knowledge on novel non-GMO genome editing technologies</a:t>
            </a:r>
          </a:p>
          <a:p>
            <a:pPr>
              <a:spcBef>
                <a:spcPct val="30000"/>
              </a:spcBef>
            </a:pPr>
            <a:r>
              <a:rPr lang="en-US" sz="2400" dirty="0" smtClean="0"/>
              <a:t>18 participants chosen among 38 applications</a:t>
            </a:r>
          </a:p>
          <a:p>
            <a:pPr>
              <a:spcBef>
                <a:spcPct val="30000"/>
              </a:spcBef>
            </a:pPr>
            <a:r>
              <a:rPr lang="en-US" sz="2400" dirty="0" smtClean="0"/>
              <a:t>Presentations by 6 internationally leading experts</a:t>
            </a:r>
          </a:p>
          <a:p>
            <a:pPr>
              <a:spcBef>
                <a:spcPct val="30000"/>
              </a:spcBef>
            </a:pPr>
            <a:r>
              <a:rPr lang="en-US" sz="2400" dirty="0" smtClean="0"/>
              <a:t>Hands-on training by members of Jens </a:t>
            </a:r>
            <a:r>
              <a:rPr lang="en-US" sz="2400" dirty="0" err="1" smtClean="0"/>
              <a:t>Boch’s</a:t>
            </a:r>
            <a:r>
              <a:rPr lang="en-US" sz="2400" smtClean="0"/>
              <a:t> team, </a:t>
            </a:r>
            <a:r>
              <a:rPr lang="en-US" sz="2400" dirty="0" smtClean="0"/>
              <a:t>detailed protocols, network of expertise</a:t>
            </a:r>
          </a:p>
          <a:p>
            <a:pPr>
              <a:spcBef>
                <a:spcPct val="30000"/>
              </a:spcBef>
            </a:pPr>
            <a:endParaRPr lang="fr-FR" sz="2400" dirty="0"/>
          </a:p>
          <a:p>
            <a:pPr>
              <a:spcBef>
                <a:spcPct val="30000"/>
              </a:spcBef>
            </a:pPr>
            <a:endParaRPr lang="en-US" sz="2400" dirty="0"/>
          </a:p>
        </p:txBody>
      </p:sp>
      <p:pic>
        <p:nvPicPr>
          <p:cNvPr id="2050" name="Picture 2" descr="http://www.cost-sustain.org/var/internet6_national_sustain/storage/images/media/images/flyer/31220-1-eng-GB/Flyer_refer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839" y="1970112"/>
            <a:ext cx="278716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6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/>
        </p:nvCxnSpPr>
        <p:spPr>
          <a:xfrm flipH="1">
            <a:off x="-72008" y="548681"/>
            <a:ext cx="9468544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00192" y="6453336"/>
            <a:ext cx="2895600" cy="365125"/>
          </a:xfrm>
        </p:spPr>
        <p:txBody>
          <a:bodyPr/>
          <a:lstStyle/>
          <a:p>
            <a:r>
              <a:rPr lang="fr-FR" dirty="0" smtClean="0">
                <a:solidFill>
                  <a:srgbClr val="55426A"/>
                </a:solidFill>
              </a:rPr>
              <a:t>SUSTAIN</a:t>
            </a:r>
            <a:endParaRPr lang="fr-FR" dirty="0">
              <a:solidFill>
                <a:srgbClr val="55426A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0" y="6453336"/>
            <a:ext cx="93245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79512" y="764704"/>
            <a:ext cx="8167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b="1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Training </a:t>
            </a:r>
            <a:r>
              <a:rPr lang="fr-FR" sz="2400" b="1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Schools</a:t>
            </a:r>
            <a:endParaRPr lang="fr-FR" sz="2400" b="1" dirty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1168877"/>
            <a:ext cx="88569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 3-15 days</a:t>
            </a:r>
          </a:p>
          <a:p>
            <a:pPr marL="342900" lvl="0" indent="-342900">
              <a:buFontTx/>
              <a:buChar char="-"/>
            </a:pPr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– 25 trainees</a:t>
            </a:r>
          </a:p>
          <a:p>
            <a:pPr marL="342900" lvl="0" indent="-342900">
              <a:buFontTx/>
              <a:buChar char="-"/>
            </a:pPr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trainers</a:t>
            </a:r>
          </a:p>
          <a:p>
            <a:pPr lvl="0"/>
            <a:endParaRPr lang="en-US" sz="2000" dirty="0" smtClean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 k€/training school </a:t>
            </a:r>
          </a:p>
          <a:p>
            <a:pPr lvl="0"/>
            <a:r>
              <a:rPr lang="en-US" sz="2000" dirty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trainees grants</a:t>
            </a:r>
          </a:p>
          <a:p>
            <a:pPr lvl="0"/>
            <a:r>
              <a:rPr lang="en-US" sz="2000" dirty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re-imbursement of trainers</a:t>
            </a:r>
          </a:p>
          <a:p>
            <a:pPr lvl="0"/>
            <a:r>
              <a:rPr lang="en-US" sz="2000" dirty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local organizer support</a:t>
            </a:r>
          </a:p>
          <a:p>
            <a:pPr lvl="0"/>
            <a:endParaRPr lang="fr-FR" sz="2000" dirty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fr-FR" sz="2000" dirty="0" smtClean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fr-FR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First Training </a:t>
            </a:r>
            <a:r>
              <a:rPr lang="fr-FR" sz="2000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School</a:t>
            </a:r>
            <a:r>
              <a:rPr lang="fr-FR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on « Plant </a:t>
            </a:r>
            <a:r>
              <a:rPr lang="fr-FR" sz="2000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Genome</a:t>
            </a:r>
            <a:r>
              <a:rPr lang="fr-FR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Editing</a:t>
            </a:r>
            <a:r>
              <a:rPr lang="fr-FR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fr-FR" sz="2000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with</a:t>
            </a:r>
            <a:r>
              <a:rPr lang="fr-FR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TALENs</a:t>
            </a:r>
            <a:r>
              <a:rPr lang="fr-FR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lang="fr-FR" sz="2000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CRISPRs</a:t>
            </a:r>
            <a:r>
              <a:rPr lang="fr-FR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lvl="0"/>
            <a:r>
              <a:rPr lang="fr-FR" sz="2000" dirty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fr-FR" sz="2000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University</a:t>
            </a:r>
            <a:r>
              <a:rPr lang="fr-FR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Halle, DE	April 2014</a:t>
            </a:r>
          </a:p>
          <a:p>
            <a:pPr lvl="0"/>
            <a:r>
              <a:rPr lang="fr-FR" sz="2000" dirty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fr-FR" sz="2000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organized</a:t>
            </a:r>
            <a:r>
              <a:rPr lang="fr-FR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by Dr. Jens BOCH</a:t>
            </a:r>
          </a:p>
          <a:p>
            <a:pPr lvl="0"/>
            <a:endParaRPr lang="en-US" sz="2000" dirty="0" smtClean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1112" y="1"/>
            <a:ext cx="1367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111442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Introduction on the COST Action SUSTAIN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Background and History 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Goals and Objectives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Network and </a:t>
            </a:r>
            <a:r>
              <a:rPr lang="en-US" dirty="0" err="1" smtClean="0">
                <a:solidFill>
                  <a:srgbClr val="1F497D"/>
                </a:solidFill>
              </a:rPr>
              <a:t>Organisation</a:t>
            </a:r>
            <a:endParaRPr lang="en-US" dirty="0" smtClean="0">
              <a:solidFill>
                <a:srgbClr val="1F497D"/>
              </a:solidFill>
            </a:endParaRPr>
          </a:p>
          <a:p>
            <a:r>
              <a:rPr lang="en-US" dirty="0" smtClean="0">
                <a:solidFill>
                  <a:srgbClr val="1F497D"/>
                </a:solidFill>
              </a:rPr>
              <a:t>Instruments and Activities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SUSTAINCROP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480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/>
        </p:nvCxnSpPr>
        <p:spPr>
          <a:xfrm flipH="1">
            <a:off x="-72008" y="548681"/>
            <a:ext cx="9468544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00192" y="6453336"/>
            <a:ext cx="2895600" cy="365125"/>
          </a:xfrm>
        </p:spPr>
        <p:txBody>
          <a:bodyPr/>
          <a:lstStyle/>
          <a:p>
            <a:r>
              <a:rPr lang="fr-FR" dirty="0" smtClean="0">
                <a:solidFill>
                  <a:srgbClr val="55426A"/>
                </a:solidFill>
              </a:rPr>
              <a:t>SUSTAIN</a:t>
            </a:r>
            <a:endParaRPr lang="fr-FR" dirty="0">
              <a:solidFill>
                <a:srgbClr val="55426A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0" y="6453336"/>
            <a:ext cx="93245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269246" y="2204864"/>
            <a:ext cx="368342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Initiatives </a:t>
            </a:r>
            <a:r>
              <a:rPr lang="fr-FR" sz="1600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from</a:t>
            </a:r>
            <a:r>
              <a:rPr lang="fr-FR" sz="16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</a:t>
            </a:r>
            <a:r>
              <a:rPr lang="fr-FR" sz="1600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WGs</a:t>
            </a:r>
            <a:r>
              <a:rPr lang="fr-FR" sz="16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(participants)</a:t>
            </a:r>
          </a:p>
          <a:p>
            <a:endParaRPr lang="fr-FR" sz="1600" dirty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fr-FR" sz="1600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Proposals</a:t>
            </a:r>
            <a:r>
              <a:rPr lang="fr-FR" sz="16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discussed</a:t>
            </a:r>
            <a:r>
              <a:rPr lang="fr-FR" sz="16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by </a:t>
            </a:r>
            <a:r>
              <a:rPr lang="fr-FR" sz="1600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Core</a:t>
            </a:r>
            <a:r>
              <a:rPr lang="fr-FR" sz="16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Group </a:t>
            </a:r>
          </a:p>
          <a:p>
            <a:endParaRPr lang="fr-FR" sz="1600" dirty="0" smtClean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fr-FR" sz="1600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Approval</a:t>
            </a:r>
            <a:r>
              <a:rPr lang="fr-FR" sz="16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by the MC</a:t>
            </a:r>
            <a:endParaRPr lang="fr-FR" sz="1600" dirty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fr-FR" sz="1600" dirty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fr-FR" sz="16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Local </a:t>
            </a:r>
            <a:r>
              <a:rPr lang="fr-FR" sz="1600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organizer</a:t>
            </a:r>
            <a:r>
              <a:rPr lang="fr-FR" sz="1600" dirty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fr-FR" sz="1600" dirty="0" smtClean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fr-FR" sz="1600" dirty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fr-FR" sz="1600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Eventually</a:t>
            </a:r>
            <a:r>
              <a:rPr lang="fr-FR" sz="16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combined</a:t>
            </a:r>
            <a:r>
              <a:rPr lang="fr-FR" sz="16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with</a:t>
            </a:r>
            <a:r>
              <a:rPr lang="fr-FR" sz="16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other</a:t>
            </a:r>
            <a:r>
              <a:rPr lang="fr-FR" sz="16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initiatives</a:t>
            </a: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4020324" y="1268760"/>
            <a:ext cx="141577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}</a:t>
            </a:r>
            <a:endParaRPr lang="en-US" sz="20000" dirty="0"/>
          </a:p>
        </p:txBody>
      </p:sp>
      <p:sp>
        <p:nvSpPr>
          <p:cNvPr id="16" name="Rectangle 15"/>
          <p:cNvSpPr/>
          <p:nvPr/>
        </p:nvSpPr>
        <p:spPr>
          <a:xfrm>
            <a:off x="1112" y="1916832"/>
            <a:ext cx="447205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Meetings and Conferences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	Annual Conference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	Smaller meetings/Workshops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	Workshops/Sessions in Conferences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Training Schools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12" y="1"/>
            <a:ext cx="3380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  Bottom-up approach </a:t>
            </a:r>
          </a:p>
        </p:txBody>
      </p:sp>
    </p:spTree>
    <p:extLst>
      <p:ext uri="{BB962C8B-B14F-4D97-AF65-F5344CB8AC3E}">
        <p14:creationId xmlns:p14="http://schemas.microsoft.com/office/powerpoint/2010/main" val="168839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-72008" y="1"/>
            <a:ext cx="9468544" cy="954107"/>
            <a:chOff x="-72008" y="0"/>
            <a:chExt cx="9324528" cy="1087974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7512533" cy="10879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srgbClr val="1F497D"/>
                  </a:solidFill>
                  <a:latin typeface="+mj-lt"/>
                </a:rPr>
                <a:t>Topics for future </a:t>
              </a:r>
              <a:r>
                <a:rPr lang="fr-FR" sz="2800" dirty="0" smtClean="0">
                  <a:solidFill>
                    <a:srgbClr val="1F497D"/>
                  </a:solidFill>
                  <a:latin typeface="+mj-lt"/>
                  <a:ea typeface="Times New Roman" pitchFamily="18" charset="0"/>
                  <a:cs typeface="Times New Roman" pitchFamily="18" charset="0"/>
                </a:rPr>
                <a:t>Small Meetings &amp; </a:t>
              </a:r>
              <a:r>
                <a:rPr lang="fr-FR" sz="2800" dirty="0">
                  <a:solidFill>
                    <a:srgbClr val="1F497D"/>
                  </a:solidFill>
                  <a:latin typeface="+mj-lt"/>
                  <a:ea typeface="Times New Roman" pitchFamily="18" charset="0"/>
                  <a:cs typeface="Times New Roman" pitchFamily="18" charset="0"/>
                </a:rPr>
                <a:t>Training </a:t>
              </a:r>
              <a:r>
                <a:rPr lang="fr-FR" sz="2800" dirty="0" err="1">
                  <a:solidFill>
                    <a:srgbClr val="1F497D"/>
                  </a:solidFill>
                  <a:latin typeface="+mj-lt"/>
                  <a:ea typeface="Times New Roman" pitchFamily="18" charset="0"/>
                  <a:cs typeface="Times New Roman" pitchFamily="18" charset="0"/>
                </a:rPr>
                <a:t>Schools</a:t>
              </a:r>
              <a:endParaRPr lang="fr-FR" sz="2800" dirty="0">
                <a:solidFill>
                  <a:srgbClr val="1F497D"/>
                </a:solidFill>
                <a:latin typeface="+mj-lt"/>
                <a:ea typeface="Times New Roman" pitchFamily="18" charset="0"/>
                <a:cs typeface="Times New Roman" pitchFamily="18" charset="0"/>
              </a:endParaRPr>
            </a:p>
            <a:p>
              <a:r>
                <a:rPr lang="en-US" sz="2800" dirty="0" smtClean="0">
                  <a:solidFill>
                    <a:schemeClr val="tx2"/>
                  </a:solidFill>
                </a:rPr>
                <a:t>						</a:t>
              </a:r>
            </a:p>
          </p:txBody>
        </p:sp>
        <p:cxnSp>
          <p:nvCxnSpPr>
            <p:cNvPr id="11" name="Connecteur droit 10"/>
            <p:cNvCxnSpPr/>
            <p:nvPr/>
          </p:nvCxnSpPr>
          <p:spPr>
            <a:xfrm flipH="1">
              <a:off x="-72008" y="548680"/>
              <a:ext cx="9324528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00192" y="6453336"/>
            <a:ext cx="2895600" cy="365125"/>
          </a:xfrm>
        </p:spPr>
        <p:txBody>
          <a:bodyPr/>
          <a:lstStyle/>
          <a:p>
            <a:r>
              <a:rPr lang="fr-FR" dirty="0" smtClean="0">
                <a:solidFill>
                  <a:srgbClr val="55426A"/>
                </a:solidFill>
              </a:rPr>
              <a:t>SUSTAIN</a:t>
            </a:r>
            <a:endParaRPr lang="fr-FR" dirty="0">
              <a:solidFill>
                <a:srgbClr val="55426A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0" y="6453336"/>
            <a:ext cx="93245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51520" y="548680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-</a:t>
            </a:r>
            <a:r>
              <a:rPr lang="en-US" sz="2000" dirty="0"/>
              <a:t>Genomics of effectors (SM or TS</a:t>
            </a:r>
            <a:r>
              <a:rPr lang="en-US" sz="2000" dirty="0" smtClean="0"/>
              <a:t>)</a:t>
            </a:r>
          </a:p>
          <a:p>
            <a:pPr lvl="0"/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-Identification of effector genes by analyses of </a:t>
            </a:r>
            <a:r>
              <a:rPr lang="en-US" sz="2000" dirty="0" err="1"/>
              <a:t>RNAseq</a:t>
            </a:r>
            <a:r>
              <a:rPr lang="en-US" sz="2000" dirty="0"/>
              <a:t> data (TS)</a:t>
            </a:r>
            <a:br>
              <a:rPr lang="en-US" sz="2000" dirty="0"/>
            </a:br>
            <a:endParaRPr lang="en-US" sz="2000" dirty="0" smtClean="0"/>
          </a:p>
          <a:p>
            <a:pPr lvl="0"/>
            <a:r>
              <a:rPr lang="en-US" sz="2000" dirty="0" smtClean="0"/>
              <a:t>-</a:t>
            </a:r>
            <a:r>
              <a:rPr lang="en-US" sz="2000" dirty="0"/>
              <a:t>Cellular dynamics of effector action and recognition (SM)</a:t>
            </a:r>
            <a:br>
              <a:rPr lang="en-US" sz="2000" dirty="0"/>
            </a:br>
            <a:endParaRPr lang="en-US" sz="2000" dirty="0" smtClean="0"/>
          </a:p>
          <a:p>
            <a:pPr lvl="0"/>
            <a:r>
              <a:rPr lang="en-US" sz="2000" dirty="0" smtClean="0"/>
              <a:t>-</a:t>
            </a:r>
            <a:r>
              <a:rPr lang="en-US" sz="2000" dirty="0"/>
              <a:t>Functional Analysis of Effectors - transient assays, heterologous systems, molecular and cellular biology (TS,SM) .</a:t>
            </a:r>
            <a:br>
              <a:rPr lang="en-US" sz="2000" dirty="0"/>
            </a:br>
            <a:endParaRPr lang="en-US" sz="2000" dirty="0" smtClean="0"/>
          </a:p>
          <a:p>
            <a:pPr lvl="0"/>
            <a:r>
              <a:rPr lang="en-US" sz="2000" dirty="0" smtClean="0"/>
              <a:t>-</a:t>
            </a:r>
            <a:r>
              <a:rPr lang="en-US" sz="2000" dirty="0"/>
              <a:t>Structure-guided investigation of Effector function and Effector recognition (SM).</a:t>
            </a:r>
            <a:br>
              <a:rPr lang="en-US" sz="2000" dirty="0"/>
            </a:br>
            <a:endParaRPr lang="en-US" sz="2000" dirty="0" smtClean="0"/>
          </a:p>
          <a:p>
            <a:pPr lvl="0"/>
            <a:r>
              <a:rPr lang="en-US" sz="2000" dirty="0" smtClean="0"/>
              <a:t>-</a:t>
            </a:r>
            <a:r>
              <a:rPr lang="en-US" sz="2000" dirty="0"/>
              <a:t>Industry/breeder workshops on pathogen-informed resistance breeding, engineering and monitoring (2xSM)</a:t>
            </a:r>
            <a:r>
              <a:rPr lang="en-US" sz="2000" dirty="0" smtClean="0"/>
              <a:t>.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 smtClean="0"/>
              <a:t>- ???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18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2576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SUSTAIN – A Network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 Expertise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648200" y="3543300"/>
            <a:ext cx="3527425" cy="2519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11250" y="3540125"/>
            <a:ext cx="3384550" cy="2016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15963" y="1547813"/>
            <a:ext cx="3779837" cy="1728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645025" y="1360488"/>
            <a:ext cx="4248150" cy="1916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765300"/>
            <a:ext cx="9493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1790700"/>
            <a:ext cx="1311275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1909763"/>
            <a:ext cx="104140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752600"/>
            <a:ext cx="50482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2663" y="3614738"/>
            <a:ext cx="654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0038" y="3684588"/>
            <a:ext cx="124936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6263" y="3759200"/>
            <a:ext cx="21177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8027988" y="1360488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1800"/>
              <a:t>Crops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62000" y="1538288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1800"/>
              <a:t>Diseases</a:t>
            </a:r>
          </a:p>
        </p:txBody>
      </p:sp>
      <p:pic>
        <p:nvPicPr>
          <p:cNvPr id="18" name="Picture 18" descr="Govers - Figure 1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7800" y="1905000"/>
            <a:ext cx="1811338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5713" y="3684588"/>
            <a:ext cx="1512887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143000" y="5195888"/>
            <a:ext cx="1544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1800"/>
              <a:t>Technologies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465763" y="5715000"/>
            <a:ext cx="2763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1800"/>
              <a:t>Fundamental and applied</a:t>
            </a:r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00192" y="6453336"/>
            <a:ext cx="2895600" cy="365125"/>
          </a:xfrm>
        </p:spPr>
        <p:txBody>
          <a:bodyPr/>
          <a:lstStyle/>
          <a:p>
            <a:r>
              <a:rPr lang="fr-FR" dirty="0" smtClean="0">
                <a:solidFill>
                  <a:srgbClr val="55426A"/>
                </a:solidFill>
              </a:rPr>
              <a:t>SUSTAIN</a:t>
            </a:r>
            <a:endParaRPr lang="fr-FR" dirty="0">
              <a:solidFill>
                <a:srgbClr val="55426A"/>
              </a:solidFill>
            </a:endParaRPr>
          </a:p>
        </p:txBody>
      </p:sp>
      <p:cxnSp>
        <p:nvCxnSpPr>
          <p:cNvPr id="27" name="Connecteur droit 26"/>
          <p:cNvCxnSpPr/>
          <p:nvPr/>
        </p:nvCxnSpPr>
        <p:spPr>
          <a:xfrm flipH="1">
            <a:off x="0" y="6453336"/>
            <a:ext cx="93245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6244" y="-99392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3200" dirty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Pathogen-informed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strategies for sustainable broad-spectrum crop resistance</a:t>
            </a:r>
          </a:p>
          <a:p>
            <a:pPr algn="ctr"/>
            <a:endParaRPr lang="fr-FR" sz="2800" b="1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fr-FR" sz="28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COST Action FA 1208</a:t>
            </a:r>
            <a:endParaRPr lang="fr-FR" sz="28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44382" y="4928006"/>
            <a:ext cx="2423418" cy="1618844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733800" y="4930358"/>
            <a:ext cx="2895600" cy="1927642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70600" y="2738183"/>
            <a:ext cx="2768600" cy="2291017"/>
          </a:xfrm>
          <a:prstGeom prst="rect">
            <a:avLst/>
          </a:prstGeom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971801" y="5082230"/>
            <a:ext cx="1752600" cy="15217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5536" y="2560252"/>
            <a:ext cx="5238328" cy="1323439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000" b="1" dirty="0" smtClean="0">
                <a:solidFill>
                  <a:srgbClr val="1F497D"/>
                </a:solidFill>
              </a:rPr>
              <a:t>Main objective: </a:t>
            </a:r>
          </a:p>
          <a:p>
            <a:pPr algn="just"/>
            <a:r>
              <a:rPr lang="en-GB" sz="2000" dirty="0" smtClean="0">
                <a:solidFill>
                  <a:srgbClr val="4F81BD"/>
                </a:solidFill>
              </a:rPr>
              <a:t>Innovative pathogen-informed strategies to obtain sustainable and broad spectrum resistant varieties of cereal and </a:t>
            </a:r>
            <a:r>
              <a:rPr lang="en-GB" sz="2000" dirty="0" err="1" smtClean="0">
                <a:solidFill>
                  <a:srgbClr val="4F81BD"/>
                </a:solidFill>
              </a:rPr>
              <a:t>solanaceous</a:t>
            </a:r>
            <a:r>
              <a:rPr lang="en-GB" sz="2000" dirty="0" smtClean="0">
                <a:solidFill>
                  <a:srgbClr val="4F81BD"/>
                </a:solidFill>
              </a:rPr>
              <a:t> crops</a:t>
            </a:r>
            <a:endParaRPr lang="fr-FR" sz="2000" dirty="0">
              <a:solidFill>
                <a:srgbClr val="4F81BD"/>
              </a:solidFill>
            </a:endParaRPr>
          </a:p>
        </p:txBody>
      </p:sp>
      <p:pic>
        <p:nvPicPr>
          <p:cNvPr id="13" name="Picture 1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33400" y="5187950"/>
            <a:ext cx="2209800" cy="13995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5536" y="4221088"/>
            <a:ext cx="5449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4F81BD"/>
                </a:solidFill>
              </a:rPr>
              <a:t>4 year funding	2013-2017	~140k€ per year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1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28184" y="6453336"/>
            <a:ext cx="2895600" cy="365125"/>
          </a:xfrm>
        </p:spPr>
        <p:txBody>
          <a:bodyPr/>
          <a:lstStyle/>
          <a:p>
            <a:r>
              <a:rPr lang="fr-FR" dirty="0" smtClean="0">
                <a:solidFill>
                  <a:srgbClr val="55426A"/>
                </a:solidFill>
              </a:rPr>
              <a:t>SUSTAIN</a:t>
            </a:r>
            <a:endParaRPr lang="fr-FR" dirty="0">
              <a:solidFill>
                <a:srgbClr val="55426A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720" y="620688"/>
            <a:ext cx="78256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Reduction of yield quantity and quality</a:t>
            </a:r>
          </a:p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Economic impact &amp; Threat to global food security</a:t>
            </a:r>
          </a:p>
          <a:p>
            <a:pPr algn="ctr"/>
            <a:endParaRPr lang="en-GB" sz="2000" dirty="0" smtClean="0">
              <a:solidFill>
                <a:schemeClr val="accent1"/>
              </a:solidFill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-72008" y="0"/>
            <a:ext cx="9324528" cy="548680"/>
            <a:chOff x="-72008" y="0"/>
            <a:chExt cx="9324528" cy="54868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6547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rgbClr val="1F497D"/>
                  </a:solidFill>
                </a:rPr>
                <a:t>			</a:t>
              </a:r>
              <a:r>
                <a:rPr lang="en-US" sz="2800" dirty="0" smtClean="0">
                  <a:solidFill>
                    <a:srgbClr val="55426A"/>
                  </a:solidFill>
                </a:rPr>
                <a:t>Plant</a:t>
              </a:r>
              <a:r>
                <a:rPr lang="en-US" sz="2800" dirty="0" smtClean="0">
                  <a:solidFill>
                    <a:srgbClr val="1F497D"/>
                  </a:solidFill>
                </a:rPr>
                <a:t> diseases: our focus </a:t>
              </a:r>
              <a:endParaRPr lang="fr-FR" sz="2800" dirty="0"/>
            </a:p>
          </p:txBody>
        </p:sp>
        <p:cxnSp>
          <p:nvCxnSpPr>
            <p:cNvPr id="9" name="Connecteur droit 8"/>
            <p:cNvCxnSpPr/>
            <p:nvPr/>
          </p:nvCxnSpPr>
          <p:spPr>
            <a:xfrm flipH="1">
              <a:off x="-72008" y="548680"/>
              <a:ext cx="9324528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Connecteur droit 9"/>
          <p:cNvCxnSpPr/>
          <p:nvPr/>
        </p:nvCxnSpPr>
        <p:spPr>
          <a:xfrm flipH="1">
            <a:off x="0" y="6453336"/>
            <a:ext cx="93245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pecto_resi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4876" y="4149080"/>
            <a:ext cx="3099124" cy="2245742"/>
          </a:xfrm>
          <a:prstGeom prst="rect">
            <a:avLst/>
          </a:prstGeom>
        </p:spPr>
      </p:pic>
      <p:pic>
        <p:nvPicPr>
          <p:cNvPr id="13" name="Image 12" descr="617abeb05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1700806"/>
            <a:ext cx="3061993" cy="2044266"/>
          </a:xfrm>
          <a:prstGeom prst="rect">
            <a:avLst/>
          </a:prstGeom>
        </p:spPr>
      </p:pic>
      <p:pic>
        <p:nvPicPr>
          <p:cNvPr id="14" name="Image 13" descr="Plant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37112"/>
            <a:ext cx="3064263" cy="1926897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875517" y="1556792"/>
            <a:ext cx="3232987" cy="211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683568" y="1700808"/>
            <a:ext cx="1342034" cy="707886"/>
          </a:xfrm>
          <a:prstGeom prst="rect">
            <a:avLst/>
          </a:prstGeom>
          <a:solidFill>
            <a:srgbClr val="8EB4E3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Fungi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512" y="4437112"/>
            <a:ext cx="2633926" cy="707886"/>
          </a:xfrm>
          <a:prstGeom prst="rect">
            <a:avLst/>
          </a:prstGeom>
          <a:solidFill>
            <a:srgbClr val="8EB4E3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Nematodes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28184" y="1592942"/>
            <a:ext cx="2555508" cy="707886"/>
          </a:xfrm>
          <a:prstGeom prst="rect">
            <a:avLst/>
          </a:prstGeom>
          <a:solidFill>
            <a:srgbClr val="8EB4E3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en-GB" sz="4000" b="1" dirty="0" err="1" smtClean="0">
                <a:solidFill>
                  <a:schemeClr val="bg1"/>
                </a:solidFill>
              </a:rPr>
              <a:t>Oomycetes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60232" y="4149080"/>
            <a:ext cx="1932067" cy="707886"/>
          </a:xfrm>
          <a:prstGeom prst="rect">
            <a:avLst/>
          </a:prstGeom>
          <a:solidFill>
            <a:srgbClr val="8EB4E3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Bacteria</a:t>
            </a:r>
            <a:endParaRPr lang="fr-F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28184" y="6453336"/>
            <a:ext cx="2895600" cy="365125"/>
          </a:xfrm>
        </p:spPr>
        <p:txBody>
          <a:bodyPr/>
          <a:lstStyle/>
          <a:p>
            <a:r>
              <a:rPr lang="fr-FR" dirty="0" smtClean="0">
                <a:solidFill>
                  <a:srgbClr val="55426A"/>
                </a:solidFill>
              </a:rPr>
              <a:t>SUSTAIN</a:t>
            </a:r>
            <a:endParaRPr lang="fr-FR" dirty="0">
              <a:solidFill>
                <a:srgbClr val="55426A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720" y="620688"/>
            <a:ext cx="78256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Reduction of yield quantity and quality</a:t>
            </a:r>
          </a:p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Economic impact &amp; Threat to global food security</a:t>
            </a:r>
          </a:p>
          <a:p>
            <a:pPr algn="ctr"/>
            <a:endParaRPr lang="en-GB" sz="2000" dirty="0" smtClean="0">
              <a:solidFill>
                <a:schemeClr val="accent1"/>
              </a:solidFill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-72008" y="0"/>
            <a:ext cx="9324528" cy="548680"/>
            <a:chOff x="-72008" y="0"/>
            <a:chExt cx="9324528" cy="54868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53312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rgbClr val="1F497D"/>
                  </a:solidFill>
                </a:rPr>
                <a:t>			</a:t>
              </a:r>
              <a:r>
                <a:rPr lang="en-US" sz="2800" dirty="0" smtClean="0">
                  <a:solidFill>
                    <a:srgbClr val="55426A"/>
                  </a:solidFill>
                </a:rPr>
                <a:t>Crops: our focus</a:t>
              </a:r>
              <a:r>
                <a:rPr lang="en-US" sz="2800" dirty="0" smtClean="0">
                  <a:solidFill>
                    <a:srgbClr val="1F497D"/>
                  </a:solidFill>
                </a:rPr>
                <a:t> </a:t>
              </a:r>
              <a:endParaRPr lang="fr-FR" sz="2800" dirty="0"/>
            </a:p>
          </p:txBody>
        </p:sp>
        <p:cxnSp>
          <p:nvCxnSpPr>
            <p:cNvPr id="9" name="Connecteur droit 8"/>
            <p:cNvCxnSpPr/>
            <p:nvPr/>
          </p:nvCxnSpPr>
          <p:spPr>
            <a:xfrm flipH="1">
              <a:off x="-72008" y="548680"/>
              <a:ext cx="9324528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Connecteur droit 9"/>
          <p:cNvCxnSpPr/>
          <p:nvPr/>
        </p:nvCxnSpPr>
        <p:spPr>
          <a:xfrm flipH="1">
            <a:off x="0" y="6453336"/>
            <a:ext cx="93245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pecto_resi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4876" y="4149080"/>
            <a:ext cx="3099124" cy="2245742"/>
          </a:xfrm>
          <a:prstGeom prst="rect">
            <a:avLst/>
          </a:prstGeom>
        </p:spPr>
      </p:pic>
      <p:pic>
        <p:nvPicPr>
          <p:cNvPr id="13" name="Image 12" descr="617abeb05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1700806"/>
            <a:ext cx="3061993" cy="2044266"/>
          </a:xfrm>
          <a:prstGeom prst="rect">
            <a:avLst/>
          </a:prstGeom>
        </p:spPr>
      </p:pic>
      <p:pic>
        <p:nvPicPr>
          <p:cNvPr id="14" name="Image 13" descr="Plant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37112"/>
            <a:ext cx="3064263" cy="1926897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875517" y="1556792"/>
            <a:ext cx="3232987" cy="211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683568" y="1700808"/>
            <a:ext cx="1342034" cy="707886"/>
          </a:xfrm>
          <a:prstGeom prst="rect">
            <a:avLst/>
          </a:prstGeom>
          <a:solidFill>
            <a:srgbClr val="8EB4E3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Fungi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512" y="4437112"/>
            <a:ext cx="2633926" cy="707886"/>
          </a:xfrm>
          <a:prstGeom prst="rect">
            <a:avLst/>
          </a:prstGeom>
          <a:solidFill>
            <a:srgbClr val="8EB4E3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Nematodes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28184" y="1592942"/>
            <a:ext cx="2555508" cy="707886"/>
          </a:xfrm>
          <a:prstGeom prst="rect">
            <a:avLst/>
          </a:prstGeom>
          <a:solidFill>
            <a:srgbClr val="8EB4E3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en-GB" sz="4000" b="1" dirty="0" err="1" smtClean="0">
                <a:solidFill>
                  <a:schemeClr val="bg1"/>
                </a:solidFill>
              </a:rPr>
              <a:t>Oomycetes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60232" y="4149080"/>
            <a:ext cx="1932067" cy="707886"/>
          </a:xfrm>
          <a:prstGeom prst="rect">
            <a:avLst/>
          </a:prstGeom>
          <a:solidFill>
            <a:srgbClr val="8EB4E3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Bacteria</a:t>
            </a:r>
            <a:endParaRPr lang="fr-FR" sz="4000" b="1" dirty="0">
              <a:solidFill>
                <a:schemeClr val="bg1"/>
              </a:solidFill>
            </a:endParaRPr>
          </a:p>
        </p:txBody>
      </p:sp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7" cstate="screen"/>
          <a:srcRect t="17177" r="8818"/>
          <a:stretch>
            <a:fillRect/>
          </a:stretch>
        </p:blipFill>
        <p:spPr bwMode="auto">
          <a:xfrm>
            <a:off x="2698486" y="1719866"/>
            <a:ext cx="3346390" cy="200614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438" y="3999671"/>
            <a:ext cx="3185648" cy="238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504777" y="2733687"/>
            <a:ext cx="1733808" cy="707886"/>
          </a:xfrm>
          <a:prstGeom prst="rect">
            <a:avLst/>
          </a:prstGeom>
          <a:solidFill>
            <a:srgbClr val="8EB4E3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Cereals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08471" y="5456045"/>
            <a:ext cx="2595582" cy="707886"/>
          </a:xfrm>
          <a:prstGeom prst="rect">
            <a:avLst/>
          </a:prstGeom>
          <a:solidFill>
            <a:srgbClr val="8EB4E3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en-GB" sz="4000" b="1" dirty="0" err="1" smtClean="0">
                <a:solidFill>
                  <a:schemeClr val="bg1"/>
                </a:solidFill>
              </a:rPr>
              <a:t>Solanaceae</a:t>
            </a:r>
            <a:endParaRPr lang="fr-F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3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496" y="836712"/>
            <a:ext cx="6228184" cy="65556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Urgent need for:</a:t>
            </a: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schemeClr val="accent1"/>
                </a:solidFill>
              </a:rPr>
              <a:t>novel </a:t>
            </a:r>
            <a:r>
              <a:rPr lang="en-GB" sz="2800" u="sng" dirty="0" smtClean="0">
                <a:solidFill>
                  <a:schemeClr val="accent1"/>
                </a:solidFill>
              </a:rPr>
              <a:t>sustainable</a:t>
            </a:r>
            <a:r>
              <a:rPr lang="en-GB" sz="2800" dirty="0" smtClean="0">
                <a:solidFill>
                  <a:schemeClr val="accent1"/>
                </a:solidFill>
              </a:rPr>
              <a:t> and </a:t>
            </a:r>
            <a:r>
              <a:rPr lang="en-GB" sz="2800" u="sng" dirty="0" smtClean="0">
                <a:solidFill>
                  <a:schemeClr val="accent1"/>
                </a:solidFill>
              </a:rPr>
              <a:t>broad spectrum  </a:t>
            </a:r>
            <a:r>
              <a:rPr lang="en-GB" sz="2800" dirty="0" smtClean="0">
                <a:solidFill>
                  <a:schemeClr val="accent1"/>
                </a:solidFill>
              </a:rPr>
              <a:t>resistant varieties of major food crops.</a:t>
            </a: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schemeClr val="accent1"/>
                </a:solidFill>
              </a:rPr>
              <a:t>Improved resistance management strategies</a:t>
            </a:r>
          </a:p>
          <a:p>
            <a:pPr marL="803275" indent="-803275"/>
            <a:endParaRPr lang="en-GB" sz="2800" b="1" dirty="0">
              <a:solidFill>
                <a:srgbClr val="1F497D"/>
              </a:solidFill>
            </a:endParaRPr>
          </a:p>
          <a:p>
            <a:pPr marL="803275" indent="-803275"/>
            <a:r>
              <a:rPr lang="en-GB" sz="2800" b="1" dirty="0" smtClean="0">
                <a:solidFill>
                  <a:srgbClr val="1F497D"/>
                </a:solidFill>
              </a:rPr>
              <a:t>Goal: </a:t>
            </a:r>
            <a:r>
              <a:rPr lang="en-US" sz="2800" dirty="0" smtClean="0">
                <a:solidFill>
                  <a:schemeClr val="accent1"/>
                </a:solidFill>
              </a:rPr>
              <a:t>Develop innovative strategies for sustainable broad-spectrum crop resistance</a:t>
            </a:r>
          </a:p>
          <a:p>
            <a:pPr marL="268288" indent="-268288">
              <a:buFontTx/>
              <a:buChar char="-"/>
            </a:pPr>
            <a:endParaRPr lang="en-US" sz="2800" dirty="0" smtClean="0">
              <a:solidFill>
                <a:schemeClr val="accent1"/>
              </a:solidFill>
            </a:endParaRPr>
          </a:p>
          <a:p>
            <a:pPr marL="268288" indent="-268288"/>
            <a:r>
              <a:rPr lang="en-GB" sz="2800" dirty="0" smtClean="0">
                <a:solidFill>
                  <a:schemeClr val="accent1"/>
                </a:solidFill>
              </a:rPr>
              <a:t>Massive </a:t>
            </a:r>
            <a:r>
              <a:rPr lang="en-GB" sz="2800" u="sng" dirty="0" smtClean="0">
                <a:solidFill>
                  <a:schemeClr val="accent1"/>
                </a:solidFill>
              </a:rPr>
              <a:t>genome sequencing </a:t>
            </a:r>
            <a:r>
              <a:rPr lang="en-GB" sz="2800" dirty="0" smtClean="0">
                <a:solidFill>
                  <a:schemeClr val="accent1"/>
                </a:solidFill>
              </a:rPr>
              <a:t>and the advance of </a:t>
            </a:r>
            <a:r>
              <a:rPr lang="en-GB" sz="2800" u="sng" dirty="0" smtClean="0">
                <a:solidFill>
                  <a:schemeClr val="accent1"/>
                </a:solidFill>
              </a:rPr>
              <a:t>effector biology </a:t>
            </a:r>
            <a:r>
              <a:rPr lang="en-GB" sz="2800" dirty="0" smtClean="0">
                <a:solidFill>
                  <a:schemeClr val="accent1"/>
                </a:solidFill>
              </a:rPr>
              <a:t>produced tremendous progress in Plant Pathology</a:t>
            </a:r>
          </a:p>
          <a:p>
            <a:pPr marL="268288" indent="-268288">
              <a:buFontTx/>
              <a:buChar char="-"/>
            </a:pPr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GB" sz="2800" dirty="0" smtClean="0">
                <a:solidFill>
                  <a:schemeClr val="accent1"/>
                </a:solidFill>
              </a:rPr>
              <a:t>  </a:t>
            </a:r>
          </a:p>
        </p:txBody>
      </p:sp>
      <p:pic>
        <p:nvPicPr>
          <p:cNvPr id="8" name="Image 7" descr="Diseased-Tomato-Pl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3394" y="4324347"/>
            <a:ext cx="2785110" cy="2088833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9890" y="620688"/>
            <a:ext cx="2934110" cy="194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 8" descr="plant-for-health.jpg"/>
          <p:cNvPicPr>
            <a:picLocks noChangeAspect="1"/>
          </p:cNvPicPr>
          <p:nvPr/>
        </p:nvPicPr>
        <p:blipFill>
          <a:blip r:embed="rId5" cstate="print"/>
          <a:srcRect l="2740" t="10546" r="5481"/>
          <a:stretch>
            <a:fillRect/>
          </a:stretch>
        </p:blipFill>
        <p:spPr>
          <a:xfrm>
            <a:off x="6196514" y="2436755"/>
            <a:ext cx="2941849" cy="2235310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00192" y="6453336"/>
            <a:ext cx="2895600" cy="365125"/>
          </a:xfrm>
        </p:spPr>
        <p:txBody>
          <a:bodyPr/>
          <a:lstStyle/>
          <a:p>
            <a:r>
              <a:rPr lang="fr-FR" dirty="0" smtClean="0">
                <a:solidFill>
                  <a:srgbClr val="55426A"/>
                </a:solidFill>
              </a:rPr>
              <a:t>SUSTAIN</a:t>
            </a:r>
            <a:endParaRPr lang="fr-FR" dirty="0">
              <a:solidFill>
                <a:srgbClr val="55426A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0" y="6453336"/>
            <a:ext cx="93245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/>
          <p:cNvGrpSpPr/>
          <p:nvPr/>
        </p:nvGrpSpPr>
        <p:grpSpPr>
          <a:xfrm>
            <a:off x="-72008" y="0"/>
            <a:ext cx="9324528" cy="954107"/>
            <a:chOff x="-72008" y="0"/>
            <a:chExt cx="9324528" cy="95410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6267937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en-GB" sz="2800" dirty="0" smtClean="0">
                  <a:solidFill>
                    <a:schemeClr val="tx2"/>
                  </a:solidFill>
                </a:rPr>
                <a:t>		Aim of the COST Action network </a:t>
              </a:r>
              <a:br>
                <a:rPr lang="en-GB" sz="2800" dirty="0" smtClean="0">
                  <a:solidFill>
                    <a:schemeClr val="tx2"/>
                  </a:solidFill>
                </a:rPr>
              </a:br>
              <a:endParaRPr lang="fr-FR" sz="2800" dirty="0"/>
            </a:p>
          </p:txBody>
        </p:sp>
        <p:cxnSp>
          <p:nvCxnSpPr>
            <p:cNvPr id="15" name="Connecteur droit 14"/>
            <p:cNvCxnSpPr/>
            <p:nvPr/>
          </p:nvCxnSpPr>
          <p:spPr>
            <a:xfrm flipH="1">
              <a:off x="-72008" y="548680"/>
              <a:ext cx="9324528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51520" y="1268760"/>
            <a:ext cx="713541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Times New Roman" pitchFamily="18" charset="0"/>
                <a:cs typeface="Times New Roman" pitchFamily="18" charset="0"/>
              </a:rPr>
              <a:t>WG1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Times New Roman" pitchFamily="18" charset="0"/>
                <a:cs typeface="Times New Roman" pitchFamily="18" charset="0"/>
              </a:rPr>
              <a:t>: Identification and characterization of effectors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Times New Roman" pitchFamily="18" charset="0"/>
                <a:cs typeface="Times New Roman" pitchFamily="18" charset="0"/>
              </a:rPr>
              <a:t>WG2: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Times New Roman" pitchFamily="18" charset="0"/>
                <a:cs typeface="Times New Roman" pitchFamily="18" charset="0"/>
              </a:rPr>
              <a:t> Host processes and proteins targeted by effectors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Times New Roman" pitchFamily="18" charset="0"/>
                <a:cs typeface="Times New Roman" pitchFamily="18" charset="0"/>
              </a:rPr>
              <a:t>WG3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ea typeface="Times New Roman" pitchFamily="18" charset="0"/>
                <a:cs typeface="Times New Roman" pitchFamily="18" charset="0"/>
              </a:rPr>
              <a:t>Effector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ea typeface="Times New Roman" pitchFamily="18" charset="0"/>
                <a:cs typeface="Times New Roman" pitchFamily="18" charset="0"/>
              </a:rPr>
              <a:t> evolution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Times New Roman" pitchFamily="18" charset="0"/>
                <a:cs typeface="Times New Roman" pitchFamily="18" charset="0"/>
              </a:rPr>
              <a:t>WG4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Times New Roman" pitchFamily="18" charset="0"/>
                <a:cs typeface="Times New Roman" pitchFamily="18" charset="0"/>
              </a:rPr>
              <a:t>: Targets for resistance breeding and engineering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-72008" y="0"/>
            <a:ext cx="9489971" cy="548680"/>
            <a:chOff x="-72008" y="0"/>
            <a:chExt cx="9489971" cy="54868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4179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chemeClr val="tx2"/>
                  </a:solidFill>
                </a:rPr>
                <a:t>Scientific work program and objectives: 4 </a:t>
              </a:r>
              <a:r>
                <a:rPr lang="en-US" sz="2800" dirty="0">
                  <a:solidFill>
                    <a:schemeClr val="tx2"/>
                  </a:solidFill>
                </a:rPr>
                <a:t>main work areas</a:t>
              </a:r>
              <a:r>
                <a:rPr lang="en-US" sz="2800" dirty="0" smtClean="0">
                  <a:solidFill>
                    <a:schemeClr val="tx2"/>
                  </a:solidFill>
                </a:rPr>
                <a:t>	</a:t>
              </a:r>
              <a:endParaRPr lang="fr-FR" sz="2800" dirty="0" smtClean="0">
                <a:solidFill>
                  <a:schemeClr val="tx2"/>
                </a:solidFill>
              </a:endParaRPr>
            </a:p>
          </p:txBody>
        </p:sp>
        <p:cxnSp>
          <p:nvCxnSpPr>
            <p:cNvPr id="8" name="Connecteur droit 7"/>
            <p:cNvCxnSpPr/>
            <p:nvPr/>
          </p:nvCxnSpPr>
          <p:spPr>
            <a:xfrm flipH="1">
              <a:off x="-72008" y="548680"/>
              <a:ext cx="9324528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00192" y="6453336"/>
            <a:ext cx="2895600" cy="365125"/>
          </a:xfrm>
        </p:spPr>
        <p:txBody>
          <a:bodyPr/>
          <a:lstStyle/>
          <a:p>
            <a:r>
              <a:rPr lang="fr-FR" dirty="0" smtClean="0">
                <a:solidFill>
                  <a:srgbClr val="55426A"/>
                </a:solidFill>
              </a:rPr>
              <a:t>SUSTAIN</a:t>
            </a:r>
            <a:endParaRPr lang="fr-FR" dirty="0">
              <a:solidFill>
                <a:srgbClr val="55426A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0" y="6453336"/>
            <a:ext cx="93245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1520" y="1599769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Leaders</a:t>
            </a:r>
            <a:r>
              <a:rPr lang="en-US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: 	</a:t>
            </a:r>
            <a:r>
              <a:rPr lang="fr-FR" sz="2400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Bart </a:t>
            </a:r>
            <a:r>
              <a:rPr lang="fr-FR" sz="2400" dirty="0" err="1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Thomma</a:t>
            </a:r>
            <a:r>
              <a:rPr lang="fr-FR" sz="2400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 (NL)  </a:t>
            </a:r>
            <a:r>
              <a:rPr lang="fr-FR" sz="2400" dirty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+ John </a:t>
            </a:r>
            <a:r>
              <a:rPr lang="fr-FR" sz="2400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Jones (UK)</a:t>
            </a:r>
            <a:endParaRPr lang="en-US" sz="2400" dirty="0">
              <a:solidFill>
                <a:srgbClr val="1F497D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5780" y="2565490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Leaders</a:t>
            </a:r>
            <a:r>
              <a:rPr lang="en-US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: 	</a:t>
            </a:r>
            <a:r>
              <a:rPr lang="fr-FR" sz="2400" dirty="0" err="1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Nemo</a:t>
            </a:r>
            <a:r>
              <a:rPr lang="fr-FR" sz="2400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 Peeters (FR)  </a:t>
            </a:r>
            <a:r>
              <a:rPr lang="fr-FR" sz="2400" dirty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+ </a:t>
            </a:r>
            <a:r>
              <a:rPr lang="fr-FR" sz="2400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Hans </a:t>
            </a:r>
            <a:r>
              <a:rPr lang="fr-FR" sz="2400" dirty="0" err="1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Thordal</a:t>
            </a:r>
            <a:r>
              <a:rPr lang="fr-FR" sz="2400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-Christensen (DK)</a:t>
            </a:r>
            <a:endParaRPr lang="en-US" sz="2400" dirty="0">
              <a:solidFill>
                <a:srgbClr val="1F497D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5780" y="3645610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Leaders</a:t>
            </a:r>
            <a:r>
              <a:rPr lang="en-US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: 	</a:t>
            </a:r>
            <a:r>
              <a:rPr lang="fr-FR" sz="2400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Eva </a:t>
            </a:r>
            <a:r>
              <a:rPr lang="fr-FR" sz="2400" dirty="0" err="1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Stukenbrock</a:t>
            </a:r>
            <a:r>
              <a:rPr lang="fr-FR" sz="2400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 (DE)  </a:t>
            </a:r>
            <a:r>
              <a:rPr lang="fr-FR" sz="2400" dirty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+ </a:t>
            </a:r>
            <a:r>
              <a:rPr lang="fr-FR" sz="2400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Didier </a:t>
            </a:r>
            <a:r>
              <a:rPr lang="fr-FR" sz="2400" dirty="0" err="1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Tharreau</a:t>
            </a:r>
            <a:r>
              <a:rPr lang="fr-FR" sz="2400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 (FR)</a:t>
            </a:r>
            <a:endParaRPr lang="en-US" sz="2400" dirty="0">
              <a:solidFill>
                <a:srgbClr val="1F497D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8" y="4745914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Leaders</a:t>
            </a:r>
            <a:r>
              <a:rPr lang="en-US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: 	</a:t>
            </a:r>
            <a:r>
              <a:rPr lang="fr-FR" sz="2400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Beat Keller (CH)  </a:t>
            </a:r>
            <a:r>
              <a:rPr lang="fr-FR" sz="2400" dirty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+ </a:t>
            </a:r>
            <a:r>
              <a:rPr lang="fr-FR" sz="2400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Vivianne </a:t>
            </a:r>
            <a:r>
              <a:rPr lang="fr-FR" sz="2400" dirty="0" err="1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Vleeshouwers</a:t>
            </a:r>
            <a:r>
              <a:rPr lang="fr-FR" sz="2400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 (NL)</a:t>
            </a:r>
          </a:p>
          <a:p>
            <a:endParaRPr lang="fr-FR" sz="2400" dirty="0">
              <a:solidFill>
                <a:srgbClr val="1F497D"/>
              </a:solidFill>
              <a:ea typeface="Times New Roman" pitchFamily="18" charset="0"/>
              <a:cs typeface="Times New Roman" pitchFamily="18" charset="0"/>
            </a:endParaRPr>
          </a:p>
          <a:p>
            <a:r>
              <a:rPr lang="fr-FR" sz="2400" dirty="0" err="1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Core</a:t>
            </a:r>
            <a:r>
              <a:rPr lang="fr-FR" sz="2400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 Group: chair/vice-chair/WG leaders/STSM </a:t>
            </a:r>
            <a:r>
              <a:rPr lang="fr-FR" sz="2400" dirty="0" err="1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coordinator</a:t>
            </a:r>
            <a:endParaRPr lang="fr-FR" sz="2400" dirty="0" smtClean="0">
              <a:solidFill>
                <a:srgbClr val="1F497D"/>
              </a:solidFill>
              <a:ea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1F497D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692696"/>
            <a:ext cx="7937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Reflected in the Scientific Program of the first Annual Meeting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2260309234"/>
              </p:ext>
            </p:extLst>
          </p:nvPr>
        </p:nvGraphicFramePr>
        <p:xfrm>
          <a:off x="1763688" y="1867471"/>
          <a:ext cx="568863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2353832" y="707212"/>
            <a:ext cx="490018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F497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 European Network of Expertise </a:t>
            </a:r>
          </a:p>
          <a:p>
            <a:pPr algn="ctr"/>
            <a:endParaRPr lang="en-US" sz="2400" b="1" dirty="0" smtClean="0">
              <a:solidFill>
                <a:srgbClr val="1F497D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1F497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140 participants from 55 institutions </a:t>
            </a:r>
          </a:p>
          <a:p>
            <a:pPr algn="ctr"/>
            <a:r>
              <a:rPr lang="en-US" sz="2400" b="1" dirty="0">
                <a:solidFill>
                  <a:srgbClr val="1F497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1F497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	</a:t>
            </a:r>
            <a:endParaRPr lang="fr-FR" sz="2400" b="1" dirty="0">
              <a:solidFill>
                <a:srgbClr val="1F497D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18753" y="2763899"/>
            <a:ext cx="14812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chemeClr val="bg1">
                    <a:lumMod val="95000"/>
                  </a:schemeClr>
                </a:solidFill>
              </a:rPr>
              <a:t>University</a:t>
            </a:r>
            <a:endParaRPr lang="fr-FR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fr-FR" sz="2400" b="1" dirty="0" smtClean="0">
                <a:solidFill>
                  <a:schemeClr val="bg1">
                    <a:lumMod val="95000"/>
                  </a:schemeClr>
                </a:solidFill>
              </a:rPr>
              <a:t> (22)</a:t>
            </a:r>
            <a:endParaRPr lang="fr-FR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85520" y="2586784"/>
            <a:ext cx="16001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chemeClr val="bg1">
                    <a:lumMod val="95000"/>
                  </a:schemeClr>
                </a:solidFill>
              </a:rPr>
              <a:t>Breeding</a:t>
            </a:r>
            <a:endParaRPr lang="fr-FR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fr-FR" sz="2400" b="1" dirty="0" err="1" smtClean="0">
                <a:solidFill>
                  <a:schemeClr val="bg1">
                    <a:lumMod val="95000"/>
                  </a:schemeClr>
                </a:solidFill>
              </a:rPr>
              <a:t>Companies</a:t>
            </a:r>
            <a:endParaRPr lang="fr-FR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fr-FR" sz="2400" b="1" dirty="0" smtClean="0">
                <a:solidFill>
                  <a:schemeClr val="bg1">
                    <a:lumMod val="95000"/>
                  </a:schemeClr>
                </a:solidFill>
              </a:rPr>
              <a:t>        (11)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30311" y="4276834"/>
            <a:ext cx="25827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chemeClr val="bg1">
                    <a:lumMod val="95000"/>
                  </a:schemeClr>
                </a:solidFill>
              </a:rPr>
              <a:t>Academic</a:t>
            </a:r>
            <a:r>
              <a:rPr lang="fr-FR" sz="2400" b="1" dirty="0" smtClean="0"/>
              <a:t> </a:t>
            </a:r>
            <a:r>
              <a:rPr lang="fr-FR" sz="2400" b="1" dirty="0" err="1" smtClean="0">
                <a:solidFill>
                  <a:schemeClr val="bg1">
                    <a:lumMod val="95000"/>
                  </a:schemeClr>
                </a:solidFill>
              </a:rPr>
              <a:t>research</a:t>
            </a:r>
            <a:endParaRPr lang="fr-FR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fr-FR" sz="2400" b="1" dirty="0" smtClean="0">
                <a:solidFill>
                  <a:schemeClr val="bg1">
                    <a:lumMod val="95000"/>
                  </a:schemeClr>
                </a:solidFill>
              </a:rPr>
              <a:t>   </a:t>
            </a:r>
            <a:r>
              <a:rPr lang="fr-FR" sz="2400" b="1" dirty="0" smtClean="0"/>
              <a:t> </a:t>
            </a:r>
            <a:r>
              <a:rPr lang="fr-FR" sz="2400" b="1" dirty="0" smtClean="0">
                <a:solidFill>
                  <a:schemeClr val="bg1">
                    <a:lumMod val="95000"/>
                  </a:schemeClr>
                </a:solidFill>
              </a:rPr>
              <a:t>Institutes (22)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-72008" y="1"/>
            <a:ext cx="9468544" cy="523220"/>
            <a:chOff x="-72008" y="0"/>
            <a:chExt cx="9324528" cy="596631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8365430" cy="5966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chemeClr val="tx2"/>
                  </a:solidFill>
                </a:rPr>
                <a:t>The Network					 Partners 	</a:t>
              </a:r>
            </a:p>
          </p:txBody>
        </p:sp>
        <p:cxnSp>
          <p:nvCxnSpPr>
            <p:cNvPr id="13" name="Connecteur droit 12"/>
            <p:cNvCxnSpPr/>
            <p:nvPr/>
          </p:nvCxnSpPr>
          <p:spPr>
            <a:xfrm flipH="1">
              <a:off x="-72008" y="548680"/>
              <a:ext cx="9324528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00192" y="6453336"/>
            <a:ext cx="2895600" cy="365125"/>
          </a:xfrm>
        </p:spPr>
        <p:txBody>
          <a:bodyPr/>
          <a:lstStyle/>
          <a:p>
            <a:r>
              <a:rPr lang="fr-FR" dirty="0" smtClean="0">
                <a:solidFill>
                  <a:srgbClr val="55426A"/>
                </a:solidFill>
              </a:rPr>
              <a:t>SUSTAIN</a:t>
            </a:r>
            <a:endParaRPr lang="fr-FR" dirty="0">
              <a:solidFill>
                <a:srgbClr val="55426A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0" y="6453336"/>
            <a:ext cx="93245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8032" y="5683895"/>
            <a:ext cx="9180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</a:rPr>
              <a:t>Building on previous and existing European networks of breeders and plant pathologist e.g. BIOEXPLOIT; NEMAGENICS; </a:t>
            </a:r>
            <a:r>
              <a:rPr lang="en-US" sz="2200" dirty="0" err="1" smtClean="0">
                <a:solidFill>
                  <a:schemeClr val="tx2"/>
                </a:solidFill>
              </a:rPr>
              <a:t>Effectoromics</a:t>
            </a:r>
            <a:r>
              <a:rPr lang="en-US" sz="2200" dirty="0" smtClean="0">
                <a:solidFill>
                  <a:schemeClr val="tx2"/>
                </a:solidFill>
              </a:rPr>
              <a:t>; PRR-CROP  </a:t>
            </a:r>
            <a:endParaRPr lang="en-US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2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0" t="4297" r="26993" b="56559"/>
          <a:stretch/>
        </p:blipFill>
        <p:spPr bwMode="auto">
          <a:xfrm>
            <a:off x="35496" y="116632"/>
            <a:ext cx="5343046" cy="6540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576764" y="116632"/>
            <a:ext cx="4572001" cy="3046988"/>
          </a:xfrm>
          <a:prstGeom prst="rect">
            <a:avLst/>
          </a:prstGeom>
          <a:solidFill>
            <a:srgbClr val="55426A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 European Network of Expertise 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24 COST Countries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Near Neighbor Country - Ukraine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Country with reciprocal agreement - Argentina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	</a:t>
            </a:r>
            <a:endParaRPr lang="fr-FR" sz="2400" b="1" dirty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89504" y="6341219"/>
            <a:ext cx="691215" cy="307777"/>
          </a:xfrm>
          <a:prstGeom prst="rect">
            <a:avLst/>
          </a:prstGeom>
          <a:solidFill>
            <a:srgbClr val="003399"/>
          </a:solidFill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ISRAEL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5380719" y="3823880"/>
            <a:ext cx="37632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Management Committee (MC)</a:t>
            </a:r>
          </a:p>
          <a:p>
            <a:endParaRPr lang="en-US" b="1" dirty="0" smtClean="0">
              <a:latin typeface="Calibri" pitchFamily="34" charset="0"/>
              <a:cs typeface="Times New Roman" pitchFamily="18" charset="0"/>
            </a:endParaRPr>
          </a:p>
          <a:p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- Two representatives per country</a:t>
            </a:r>
          </a:p>
          <a:p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- Nominated by the national COST  	coordinator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5561</TotalTime>
  <Words>788</Words>
  <Application>Microsoft Office PowerPoint</Application>
  <PresentationFormat>Affichage à l'écran (4:3)</PresentationFormat>
  <Paragraphs>280</Paragraphs>
  <Slides>22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Présentation PowerPoint</vt:lpstr>
      <vt:lpstr>Introduction on the COST Action SUSTAIN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CIRAD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master</dc:creator>
  <cp:lastModifiedBy>kroj</cp:lastModifiedBy>
  <cp:revision>258</cp:revision>
  <dcterms:created xsi:type="dcterms:W3CDTF">2012-09-24T20:30:23Z</dcterms:created>
  <dcterms:modified xsi:type="dcterms:W3CDTF">2017-05-29T14:20:39Z</dcterms:modified>
</cp:coreProperties>
</file>